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44"/>
  </p:notesMasterIdLst>
  <p:handoutMasterIdLst>
    <p:handoutMasterId r:id="rId45"/>
  </p:handoutMasterIdLst>
  <p:sldIdLst>
    <p:sldId id="622" r:id="rId4"/>
    <p:sldId id="623" r:id="rId5"/>
    <p:sldId id="624" r:id="rId6"/>
    <p:sldId id="625" r:id="rId7"/>
    <p:sldId id="626" r:id="rId8"/>
    <p:sldId id="627" r:id="rId9"/>
    <p:sldId id="628" r:id="rId10"/>
    <p:sldId id="630" r:id="rId11"/>
    <p:sldId id="631" r:id="rId12"/>
    <p:sldId id="669" r:id="rId13"/>
    <p:sldId id="633" r:id="rId14"/>
    <p:sldId id="634" r:id="rId15"/>
    <p:sldId id="632" r:id="rId16"/>
    <p:sldId id="671" r:id="rId17"/>
    <p:sldId id="639" r:id="rId18"/>
    <p:sldId id="640" r:id="rId19"/>
    <p:sldId id="641" r:id="rId20"/>
    <p:sldId id="642" r:id="rId21"/>
    <p:sldId id="646" r:id="rId22"/>
    <p:sldId id="643" r:id="rId23"/>
    <p:sldId id="644" r:id="rId24"/>
    <p:sldId id="670" r:id="rId25"/>
    <p:sldId id="647" r:id="rId26"/>
    <p:sldId id="648" r:id="rId27"/>
    <p:sldId id="649" r:id="rId28"/>
    <p:sldId id="635" r:id="rId29"/>
    <p:sldId id="650" r:id="rId30"/>
    <p:sldId id="651" r:id="rId31"/>
    <p:sldId id="652" r:id="rId32"/>
    <p:sldId id="653" r:id="rId33"/>
    <p:sldId id="654" r:id="rId34"/>
    <p:sldId id="672" r:id="rId35"/>
    <p:sldId id="656" r:id="rId36"/>
    <p:sldId id="657" r:id="rId37"/>
    <p:sldId id="659" r:id="rId38"/>
    <p:sldId id="660" r:id="rId39"/>
    <p:sldId id="661" r:id="rId40"/>
    <p:sldId id="662" r:id="rId41"/>
    <p:sldId id="663" r:id="rId42"/>
    <p:sldId id="665" r:id="rId43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622"/>
            <p14:sldId id="623"/>
            <p14:sldId id="624"/>
            <p14:sldId id="625"/>
            <p14:sldId id="626"/>
            <p14:sldId id="627"/>
            <p14:sldId id="628"/>
            <p14:sldId id="630"/>
            <p14:sldId id="631"/>
            <p14:sldId id="669"/>
            <p14:sldId id="633"/>
            <p14:sldId id="634"/>
            <p14:sldId id="632"/>
            <p14:sldId id="671"/>
            <p14:sldId id="639"/>
            <p14:sldId id="640"/>
            <p14:sldId id="641"/>
            <p14:sldId id="642"/>
            <p14:sldId id="646"/>
            <p14:sldId id="643"/>
            <p14:sldId id="644"/>
            <p14:sldId id="670"/>
            <p14:sldId id="647"/>
            <p14:sldId id="648"/>
            <p14:sldId id="649"/>
            <p14:sldId id="635"/>
            <p14:sldId id="650"/>
            <p14:sldId id="651"/>
            <p14:sldId id="652"/>
            <p14:sldId id="653"/>
            <p14:sldId id="654"/>
            <p14:sldId id="672"/>
            <p14:sldId id="656"/>
            <p14:sldId id="657"/>
            <p14:sldId id="659"/>
            <p14:sldId id="660"/>
            <p14:sldId id="661"/>
            <p14:sldId id="662"/>
            <p14:sldId id="663"/>
            <p14:sldId id="6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8BECF9"/>
    <a:srgbClr val="0000FF"/>
    <a:srgbClr val="FFCC99"/>
    <a:srgbClr val="B5D2EC"/>
    <a:srgbClr val="A2C7E8"/>
    <a:srgbClr val="009900"/>
    <a:srgbClr val="F7FAFD"/>
    <a:srgbClr val="CEE1F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6" autoAdjust="0"/>
    <p:restoredTop sz="83605" autoAdjust="0"/>
  </p:normalViewPr>
  <p:slideViewPr>
    <p:cSldViewPr snapToGrid="0">
      <p:cViewPr varScale="1">
        <p:scale>
          <a:sx n="54" d="100"/>
          <a:sy n="54" d="100"/>
        </p:scale>
        <p:origin x="78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6/1/2025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6/1/2025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755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183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832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142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51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941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404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6FFD95A-49D4-4B9B-B896-118F56233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2476499"/>
            <a:ext cx="7924800" cy="1143000"/>
          </a:xfrm>
        </p:spPr>
        <p:txBody>
          <a:bodyPr/>
          <a:lstStyle/>
          <a:p>
            <a:r>
              <a:rPr lang="en-US" dirty="0" err="1"/>
              <a:t>CloudSAMS</a:t>
            </a:r>
            <a:endParaRPr lang="en-US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BE2B238B-81F8-40F2-B31C-662C6757D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800" y="3836506"/>
            <a:ext cx="7924800" cy="97472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zh-HK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Introduction of transmitting </a:t>
            </a:r>
          </a:p>
          <a:p>
            <a:pPr>
              <a:spcBef>
                <a:spcPct val="0"/>
              </a:spcBef>
              <a:defRPr/>
            </a:pPr>
            <a:r>
              <a:rPr lang="en-US" altLang="zh-HK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TSA Student Data file via </a:t>
            </a:r>
            <a:r>
              <a:rPr lang="en-US" altLang="zh-HK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CloudSAMS</a:t>
            </a:r>
            <a:endParaRPr lang="zh-TW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804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0253A-4880-4D37-8EDF-27CA17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02E5E-F37E-430D-9E44-BF4A50DA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2917DE-A781-4073-B14A-FA7BAE0F061D}"/>
              </a:ext>
            </a:extLst>
          </p:cNvPr>
          <p:cNvSpPr/>
          <p:nvPr/>
        </p:nvSpPr>
        <p:spPr>
          <a:xfrm>
            <a:off x="3048000" y="1875425"/>
            <a:ext cx="6096000" cy="1246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2</a:t>
            </a:r>
            <a:endParaRPr lang="zh-TW" altLang="en-US" sz="7500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FCC8869-E29F-421C-B23C-5F66C782638C}"/>
              </a:ext>
            </a:extLst>
          </p:cNvPr>
          <p:cNvSpPr txBox="1">
            <a:spLocks/>
          </p:cNvSpPr>
          <p:nvPr/>
        </p:nvSpPr>
        <p:spPr bwMode="auto">
          <a:xfrm>
            <a:off x="798022" y="3294554"/>
            <a:ext cx="11393978" cy="1338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zh-TW" sz="5400" dirty="0">
                <a:solidFill>
                  <a:srgbClr val="7030A0"/>
                </a:solidFill>
                <a:latin typeface="Trebuchet MS" pitchFamily="34" charset="0"/>
              </a:rPr>
              <a:t>HKEAA &gt; TSA &gt; Data Communication &gt; Process Incoming Data</a:t>
            </a:r>
            <a:endParaRPr lang="zh-TW" altLang="en-US" sz="5200" b="0" kern="0" dirty="0"/>
          </a:p>
        </p:txBody>
      </p:sp>
    </p:spTree>
    <p:extLst>
      <p:ext uri="{BB962C8B-B14F-4D97-AF65-F5344CB8AC3E}">
        <p14:creationId xmlns:p14="http://schemas.microsoft.com/office/powerpoint/2010/main" val="42270955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1EDC0-4E84-41C8-B520-CB0FE93D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the decrypted parameter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9640EA-0C7E-4DAC-8F71-291FA12F8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0A1B8990-94DB-4E70-91F0-8BD2C9614B2F}"/>
              </a:ext>
            </a:extLst>
          </p:cNvPr>
          <p:cNvGrpSpPr/>
          <p:nvPr/>
        </p:nvGrpSpPr>
        <p:grpSpPr>
          <a:xfrm>
            <a:off x="3819417" y="1790067"/>
            <a:ext cx="7468870" cy="4489028"/>
            <a:chOff x="2743200" y="1810811"/>
            <a:chExt cx="7468870" cy="4489028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8FA3FE34-FA4C-4177-97AD-E21C0DA37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1" y="1810811"/>
              <a:ext cx="7468869" cy="44890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9BE83E52-5F0B-415E-A1E3-53E12010CAA0}"/>
                </a:ext>
              </a:extLst>
            </p:cNvPr>
            <p:cNvGrpSpPr/>
            <p:nvPr/>
          </p:nvGrpSpPr>
          <p:grpSpPr>
            <a:xfrm>
              <a:off x="2743200" y="4270743"/>
              <a:ext cx="817841" cy="1954928"/>
              <a:chOff x="2754923" y="4012277"/>
              <a:chExt cx="934496" cy="2509170"/>
            </a:xfrm>
          </p:grpSpPr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193F372-D141-4FB9-B71F-B647E24D8B33}"/>
                  </a:ext>
                </a:extLst>
              </p:cNvPr>
              <p:cNvSpPr/>
              <p:nvPr/>
            </p:nvSpPr>
            <p:spPr>
              <a:xfrm>
                <a:off x="2754923" y="4012277"/>
                <a:ext cx="934496" cy="360872"/>
              </a:xfrm>
              <a:prstGeom prst="rect">
                <a:avLst/>
              </a:prstGeom>
              <a:noFill/>
              <a:ln w="762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A237EB20-634E-4131-A03B-9EAADD4A5B7D}"/>
                  </a:ext>
                </a:extLst>
              </p:cNvPr>
              <p:cNvSpPr/>
              <p:nvPr/>
            </p:nvSpPr>
            <p:spPr>
              <a:xfrm flipV="1">
                <a:off x="2754923" y="6031849"/>
                <a:ext cx="561033" cy="489598"/>
              </a:xfrm>
              <a:prstGeom prst="rect">
                <a:avLst/>
              </a:prstGeom>
              <a:noFill/>
              <a:ln w="762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</p:grp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0464F61-FEB9-4E36-9DF3-0F2D58D7A341}"/>
              </a:ext>
            </a:extLst>
          </p:cNvPr>
          <p:cNvCxnSpPr/>
          <p:nvPr/>
        </p:nvCxnSpPr>
        <p:spPr bwMode="auto">
          <a:xfrm flipH="1">
            <a:off x="3347614" y="6014201"/>
            <a:ext cx="4192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013717E-6F91-48E1-B751-B454203A7324}"/>
              </a:ext>
            </a:extLst>
          </p:cNvPr>
          <p:cNvCxnSpPr/>
          <p:nvPr/>
        </p:nvCxnSpPr>
        <p:spPr bwMode="auto">
          <a:xfrm flipH="1">
            <a:off x="3400212" y="4443333"/>
            <a:ext cx="4192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標題 1">
            <a:extLst>
              <a:ext uri="{FF2B5EF4-FFF2-40B4-BE49-F238E27FC236}">
                <a16:creationId xmlns:a16="http://schemas.microsoft.com/office/drawing/2014/main" id="{046BF7F2-4862-478F-AF14-0DAF111FB955}"/>
              </a:ext>
            </a:extLst>
          </p:cNvPr>
          <p:cNvSpPr txBox="1">
            <a:spLocks/>
          </p:cNvSpPr>
          <p:nvPr/>
        </p:nvSpPr>
        <p:spPr bwMode="auto">
          <a:xfrm>
            <a:off x="220729" y="3766272"/>
            <a:ext cx="3389085" cy="96745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  <a:cs typeface="+mn-cs"/>
              </a:rPr>
              <a:t>2. Press “Import”.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FCBEFA0B-C551-43F1-81C7-699B794BA7E6}"/>
              </a:ext>
            </a:extLst>
          </p:cNvPr>
          <p:cNvSpPr txBox="1">
            <a:spLocks/>
          </p:cNvSpPr>
          <p:nvPr/>
        </p:nvSpPr>
        <p:spPr bwMode="auto">
          <a:xfrm>
            <a:off x="203202" y="5360493"/>
            <a:ext cx="3616214" cy="96745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  <a:cs typeface="+mn-cs"/>
              </a:rPr>
              <a:t>1. Choose parameter file.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407FA3-9A0E-4152-BAF7-129F2D4F33CF}"/>
              </a:ext>
            </a:extLst>
          </p:cNvPr>
          <p:cNvSpPr/>
          <p:nvPr/>
        </p:nvSpPr>
        <p:spPr>
          <a:xfrm>
            <a:off x="1995162" y="1328402"/>
            <a:ext cx="9934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en-US" altLang="zh-TW" sz="2400" b="1" dirty="0">
                <a:latin typeface="+mj-lt"/>
                <a:ea typeface="新細明體" pitchFamily="18" charset="-120"/>
              </a:rPr>
              <a:t>HKEAA &gt; TSA &gt; Data Communication &gt; Process Incoming Data </a:t>
            </a:r>
            <a:endParaRPr lang="zh-TW" altLang="en-US" sz="2400" b="1" kern="0" dirty="0">
              <a:latin typeface="+mj-lt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70389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BB0126-369A-4989-98AA-99C75EC8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the decrypted parameter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D7BA225-E97F-42B5-92C6-53F002667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4D9B5C0-D3C7-4B5F-AEFB-5D8C2DCF3702}"/>
              </a:ext>
            </a:extLst>
          </p:cNvPr>
          <p:cNvSpPr/>
          <p:nvPr/>
        </p:nvSpPr>
        <p:spPr>
          <a:xfrm>
            <a:off x="1797614" y="1333553"/>
            <a:ext cx="9934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en-US" altLang="zh-TW" sz="2400" b="1" dirty="0">
                <a:latin typeface="+mj-lt"/>
                <a:ea typeface="新細明體" pitchFamily="18" charset="-120"/>
              </a:rPr>
              <a:t>HKEAA &gt; TSA &gt; Data Communication &gt; Process Incoming Data </a:t>
            </a:r>
            <a:endParaRPr lang="zh-TW" altLang="en-US" sz="2400" b="1" kern="0" dirty="0">
              <a:latin typeface="+mj-lt"/>
              <a:ea typeface="新細明體" pitchFamily="18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EFE68E26-F400-46E4-831D-4336EFE5D1B1}"/>
              </a:ext>
            </a:extLst>
          </p:cNvPr>
          <p:cNvSpPr txBox="1">
            <a:spLocks/>
          </p:cNvSpPr>
          <p:nvPr/>
        </p:nvSpPr>
        <p:spPr bwMode="auto">
          <a:xfrm>
            <a:off x="596900" y="4245327"/>
            <a:ext cx="11694463" cy="216347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  <a:cs typeface="+mn-cs"/>
              </a:rPr>
              <a:t>3. The message status will change to “Imported”. Relevant message is shown at the top of the screen.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403174C-0C7B-489B-800B-2F7C1E8F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520" y="1795218"/>
            <a:ext cx="58864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593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47B396-1038-4899-A834-C912C933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Parameter File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FA36309-64B3-47DD-B32E-CB04AEFB7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  <p:sp>
        <p:nvSpPr>
          <p:cNvPr id="5" name="矩形 11">
            <a:extLst>
              <a:ext uri="{FF2B5EF4-FFF2-40B4-BE49-F238E27FC236}">
                <a16:creationId xmlns:a16="http://schemas.microsoft.com/office/drawing/2014/main" id="{E24067F0-ECD8-4A01-A802-78CF27C6D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92" y="4323631"/>
            <a:ext cx="10706100" cy="197746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0" dirty="0">
                <a:solidFill>
                  <a:schemeClr val="tx1"/>
                </a:solidFill>
              </a:rPr>
              <a:t>Each parameter file is imported for </a:t>
            </a:r>
            <a:r>
              <a:rPr lang="en-US" altLang="zh-TW" sz="2000" b="1" u="sng" dirty="0">
                <a:solidFill>
                  <a:schemeClr val="tx1"/>
                </a:solidFill>
              </a:rPr>
              <a:t>one </a:t>
            </a:r>
            <a:r>
              <a:rPr lang="en-US" altLang="zh-TW" sz="2000" b="0" dirty="0">
                <a:solidFill>
                  <a:schemeClr val="tx1"/>
                </a:solidFill>
              </a:rPr>
              <a:t>school level and school session. </a:t>
            </a:r>
          </a:p>
          <a:p>
            <a:pPr>
              <a:defRPr/>
            </a:pPr>
            <a:r>
              <a:rPr lang="en-US" altLang="zh-TW" sz="2000" b="0" dirty="0">
                <a:solidFill>
                  <a:schemeClr val="tx1"/>
                </a:solidFill>
              </a:rPr>
              <a:t>In case a school is a </a:t>
            </a:r>
            <a:r>
              <a:rPr lang="en-US" altLang="zh-TW" sz="2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through-train</a:t>
            </a:r>
            <a:r>
              <a:rPr lang="en-US" altLang="zh-TW" sz="2000" b="0" dirty="0">
                <a:solidFill>
                  <a:schemeClr val="tx1"/>
                </a:solidFill>
              </a:rPr>
              <a:t> school with </a:t>
            </a:r>
            <a:r>
              <a:rPr lang="en-US" altLang="zh-TW" sz="2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“AM” and “PM” sessions </a:t>
            </a:r>
            <a:r>
              <a:rPr lang="en-US" altLang="zh-TW" sz="2000" b="0" dirty="0">
                <a:solidFill>
                  <a:schemeClr val="tx1"/>
                </a:solidFill>
              </a:rPr>
              <a:t>operated, user has to import </a:t>
            </a:r>
            <a:r>
              <a:rPr lang="en-US" altLang="zh-TW" sz="2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three</a:t>
            </a:r>
            <a:r>
              <a:rPr lang="en-US" altLang="zh-TW" sz="2000" b="0" dirty="0">
                <a:solidFill>
                  <a:schemeClr val="tx1"/>
                </a:solidFill>
              </a:rPr>
              <a:t> parameter files </a:t>
            </a:r>
            <a:r>
              <a:rPr lang="en-US" altLang="zh-TW" sz="2000" dirty="0">
                <a:solidFill>
                  <a:schemeClr val="tx1"/>
                </a:solidFill>
              </a:rPr>
              <a:t>in total. </a:t>
            </a:r>
            <a:r>
              <a:rPr lang="en-US" altLang="zh-TW" sz="2000" b="0" dirty="0">
                <a:solidFill>
                  <a:schemeClr val="tx1"/>
                </a:solidFill>
              </a:rPr>
              <a:t>(i.e. </a:t>
            </a:r>
            <a:r>
              <a:rPr lang="en-US" altLang="zh-TW" sz="2000" dirty="0">
                <a:solidFill>
                  <a:schemeClr val="tx1"/>
                </a:solidFill>
              </a:rPr>
              <a:t>Parameter file for Primary – A.M section , Parameter file for Primary– P.M. section, and P</a:t>
            </a:r>
            <a:r>
              <a:rPr lang="en-US" altLang="zh-TW" sz="2000" b="0" dirty="0">
                <a:solidFill>
                  <a:schemeClr val="tx1"/>
                </a:solidFill>
              </a:rPr>
              <a:t>arameter file for Secondary )</a:t>
            </a:r>
            <a:endParaRPr kumimoji="0" lang="en-US" altLang="zh-TW" sz="2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C03A1E3-0581-4908-A8F7-AE286229C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92" y="1149882"/>
            <a:ext cx="10706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95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0253A-4880-4D37-8EDF-27CA17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02E5E-F37E-430D-9E44-BF4A50DA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2917DE-A781-4073-B14A-FA7BAE0F061D}"/>
              </a:ext>
            </a:extLst>
          </p:cNvPr>
          <p:cNvSpPr/>
          <p:nvPr/>
        </p:nvSpPr>
        <p:spPr>
          <a:xfrm>
            <a:off x="1862694" y="1875425"/>
            <a:ext cx="8466612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3</a:t>
            </a:r>
            <a:endParaRPr lang="zh-TW" altLang="en-US" sz="7500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FCC8869-E29F-421C-B23C-5F66C782638C}"/>
              </a:ext>
            </a:extLst>
          </p:cNvPr>
          <p:cNvSpPr txBox="1">
            <a:spLocks/>
          </p:cNvSpPr>
          <p:nvPr/>
        </p:nvSpPr>
        <p:spPr bwMode="auto">
          <a:xfrm>
            <a:off x="372355" y="3449782"/>
            <a:ext cx="13726031" cy="1338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fi-FI" altLang="zh-TW" sz="5400" dirty="0">
                <a:solidFill>
                  <a:srgbClr val="7030A0"/>
                </a:solidFill>
                <a:latin typeface="Trebuchet MS" pitchFamily="34" charset="0"/>
              </a:rPr>
              <a:t>HKEAA &gt; TSA &gt; Maintain Student Data</a:t>
            </a:r>
            <a:endParaRPr lang="zh-TW" altLang="en-US" sz="5200" b="0" kern="0" dirty="0"/>
          </a:p>
        </p:txBody>
      </p:sp>
    </p:spTree>
    <p:extLst>
      <p:ext uri="{BB962C8B-B14F-4D97-AF65-F5344CB8AC3E}">
        <p14:creationId xmlns:p14="http://schemas.microsoft.com/office/powerpoint/2010/main" val="21354628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390DD-D37D-413A-A551-5CFC79F9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Student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54BCFB-E363-4FDB-8B9F-26374F9C6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B273B9E-FA13-4DF8-9CC5-DDDDA54C3D65}"/>
              </a:ext>
            </a:extLst>
          </p:cNvPr>
          <p:cNvSpPr/>
          <p:nvPr/>
        </p:nvSpPr>
        <p:spPr>
          <a:xfrm>
            <a:off x="3220257" y="1370244"/>
            <a:ext cx="6070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fi-FI" altLang="zh-TW" sz="2400" b="1" dirty="0">
                <a:latin typeface="+mj-lt"/>
                <a:ea typeface="新細明體" pitchFamily="18" charset="-120"/>
              </a:rPr>
              <a:t>HKEAA &gt; TSA &gt; Maintain Student Data </a:t>
            </a:r>
            <a:endParaRPr lang="zh-TW" altLang="en-US" sz="2400" b="1" kern="0" dirty="0">
              <a:latin typeface="+mj-lt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F13DF68-3355-4486-93F9-1617BF0934BA}"/>
              </a:ext>
            </a:extLst>
          </p:cNvPr>
          <p:cNvSpPr/>
          <p:nvPr/>
        </p:nvSpPr>
        <p:spPr>
          <a:xfrm>
            <a:off x="9339943" y="2523124"/>
            <a:ext cx="33196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2. Press “Search” button.</a:t>
            </a: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1.Select search criteria. 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73DD8358-BB88-456E-9E20-769CD4E2FDA5}"/>
              </a:ext>
            </a:extLst>
          </p:cNvPr>
          <p:cNvCxnSpPr>
            <a:cxnSpLocks/>
          </p:cNvCxnSpPr>
          <p:nvPr/>
        </p:nvCxnSpPr>
        <p:spPr bwMode="auto">
          <a:xfrm flipH="1">
            <a:off x="2396509" y="2953907"/>
            <a:ext cx="872522" cy="3245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群組 6">
            <a:extLst>
              <a:ext uri="{FF2B5EF4-FFF2-40B4-BE49-F238E27FC236}">
                <a16:creationId xmlns:a16="http://schemas.microsoft.com/office/drawing/2014/main" id="{1F40D5E7-A437-4FEE-A527-AC413E33F5D7}"/>
              </a:ext>
            </a:extLst>
          </p:cNvPr>
          <p:cNvGrpSpPr/>
          <p:nvPr/>
        </p:nvGrpSpPr>
        <p:grpSpPr>
          <a:xfrm>
            <a:off x="333426" y="2168495"/>
            <a:ext cx="8614632" cy="3691633"/>
            <a:chOff x="3269031" y="2391428"/>
            <a:chExt cx="8922969" cy="362702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6A82AED-BCC8-4B49-B882-96AC29CD8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9031" y="2391428"/>
              <a:ext cx="8922969" cy="362702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75686CB-C2DD-4919-92A4-3B76232B035F}"/>
                </a:ext>
              </a:extLst>
            </p:cNvPr>
            <p:cNvSpPr/>
            <p:nvPr/>
          </p:nvSpPr>
          <p:spPr>
            <a:xfrm flipV="1">
              <a:off x="3269031" y="3235441"/>
              <a:ext cx="8922969" cy="2783008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7AC7B25-1136-494D-BB2E-79CE8F989EC3}"/>
                </a:ext>
              </a:extLst>
            </p:cNvPr>
            <p:cNvSpPr/>
            <p:nvPr/>
          </p:nvSpPr>
          <p:spPr>
            <a:xfrm flipV="1">
              <a:off x="3269031" y="2742416"/>
              <a:ext cx="990840" cy="349601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02614EE-1F82-408A-AE3A-4B8300BDBD12}"/>
              </a:ext>
            </a:extLst>
          </p:cNvPr>
          <p:cNvCxnSpPr>
            <a:cxnSpLocks/>
          </p:cNvCxnSpPr>
          <p:nvPr/>
        </p:nvCxnSpPr>
        <p:spPr bwMode="auto">
          <a:xfrm>
            <a:off x="1300418" y="2703649"/>
            <a:ext cx="80009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266C441-96FE-4706-8471-E8C816F10E30}"/>
              </a:ext>
            </a:extLst>
          </p:cNvPr>
          <p:cNvCxnSpPr>
            <a:cxnSpLocks/>
          </p:cNvCxnSpPr>
          <p:nvPr/>
        </p:nvCxnSpPr>
        <p:spPr bwMode="auto">
          <a:xfrm>
            <a:off x="8948058" y="4766616"/>
            <a:ext cx="342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109399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4569F1-41FF-4EC2-810F-5D0F6A37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Student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7C59D9-1916-49B5-AEB5-8EBC6316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BCB49F-948E-418F-B585-57F27F533076}"/>
              </a:ext>
            </a:extLst>
          </p:cNvPr>
          <p:cNvSpPr/>
          <p:nvPr/>
        </p:nvSpPr>
        <p:spPr>
          <a:xfrm>
            <a:off x="2949946" y="1297187"/>
            <a:ext cx="629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Data that match search</a:t>
            </a:r>
            <a:r>
              <a:rPr lang="zh-TW" altLang="en-US" sz="2400" b="1" dirty="0"/>
              <a:t> </a:t>
            </a:r>
            <a:r>
              <a:rPr lang="en-US" sz="2400" b="1" dirty="0"/>
              <a:t>criteria are shown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FF9E684-D2C0-406B-B7A5-012D853185FF}"/>
              </a:ext>
            </a:extLst>
          </p:cNvPr>
          <p:cNvGrpSpPr/>
          <p:nvPr/>
        </p:nvGrpSpPr>
        <p:grpSpPr>
          <a:xfrm>
            <a:off x="1288962" y="1766501"/>
            <a:ext cx="10010776" cy="3143399"/>
            <a:chOff x="1288962" y="1766501"/>
            <a:chExt cx="10010776" cy="314339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53710499-0336-436C-82BC-43D32B44E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8962" y="1766501"/>
              <a:ext cx="10010776" cy="3133532"/>
            </a:xfrm>
            <a:prstGeom prst="rect">
              <a:avLst/>
            </a:prstGeom>
          </p:spPr>
        </p:pic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1BFDC85F-A833-4B0F-846A-08623C7A2131}"/>
                </a:ext>
              </a:extLst>
            </p:cNvPr>
            <p:cNvGrpSpPr/>
            <p:nvPr/>
          </p:nvGrpSpPr>
          <p:grpSpPr>
            <a:xfrm>
              <a:off x="2514600" y="3605315"/>
              <a:ext cx="3048000" cy="1304585"/>
              <a:chOff x="2514600" y="4229098"/>
              <a:chExt cx="3048000" cy="1304585"/>
            </a:xfrm>
          </p:grpSpPr>
          <p:sp>
            <p:nvSpPr>
              <p:cNvPr id="7" name="矩形 9">
                <a:extLst>
                  <a:ext uri="{FF2B5EF4-FFF2-40B4-BE49-F238E27FC236}">
                    <a16:creationId xmlns:a16="http://schemas.microsoft.com/office/drawing/2014/main" id="{C0EE240D-4DF5-463F-92A4-C412A6B34599}"/>
                  </a:ext>
                </a:extLst>
              </p:cNvPr>
              <p:cNvSpPr/>
              <p:nvPr/>
            </p:nvSpPr>
            <p:spPr>
              <a:xfrm flipV="1">
                <a:off x="2514600" y="4229099"/>
                <a:ext cx="1371600" cy="1304584"/>
              </a:xfrm>
              <a:prstGeom prst="rect">
                <a:avLst/>
              </a:prstGeom>
              <a:noFill/>
              <a:ln w="60325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8" name="矩形 9">
                <a:extLst>
                  <a:ext uri="{FF2B5EF4-FFF2-40B4-BE49-F238E27FC236}">
                    <a16:creationId xmlns:a16="http://schemas.microsoft.com/office/drawing/2014/main" id="{8599A537-B993-4BB4-9CA0-DB87A9568AC2}"/>
                  </a:ext>
                </a:extLst>
              </p:cNvPr>
              <p:cNvSpPr/>
              <p:nvPr/>
            </p:nvSpPr>
            <p:spPr>
              <a:xfrm flipV="1">
                <a:off x="4495800" y="4229098"/>
                <a:ext cx="1066800" cy="1304584"/>
              </a:xfrm>
              <a:prstGeom prst="rect">
                <a:avLst/>
              </a:prstGeom>
              <a:noFill/>
              <a:ln w="60325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</p:grp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7504F12-C38A-484F-97DC-5BFA685A366D}"/>
              </a:ext>
            </a:extLst>
          </p:cNvPr>
          <p:cNvSpPr/>
          <p:nvPr/>
        </p:nvSpPr>
        <p:spPr>
          <a:xfrm>
            <a:off x="0" y="5148380"/>
            <a:ext cx="11526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3a. Default Value =  Original Class Name &amp; Class Number</a:t>
            </a:r>
          </a:p>
        </p:txBody>
      </p:sp>
    </p:spTree>
    <p:extLst>
      <p:ext uri="{BB962C8B-B14F-4D97-AF65-F5344CB8AC3E}">
        <p14:creationId xmlns:p14="http://schemas.microsoft.com/office/powerpoint/2010/main" val="39388003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1109C6-2FA2-4489-A690-206774A8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Student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9C48FC-8AA0-4A4A-A85A-7E38E4A53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3D97F86-D0D8-4965-A9CD-42327214AFC4}"/>
              </a:ext>
            </a:extLst>
          </p:cNvPr>
          <p:cNvGrpSpPr/>
          <p:nvPr/>
        </p:nvGrpSpPr>
        <p:grpSpPr>
          <a:xfrm>
            <a:off x="462224" y="1324470"/>
            <a:ext cx="11595798" cy="5022799"/>
            <a:chOff x="462224" y="1566332"/>
            <a:chExt cx="11595798" cy="502279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7E05C02-81C4-499E-BACD-5ACEAEE2D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224" y="1566332"/>
              <a:ext cx="11595798" cy="4113541"/>
            </a:xfrm>
            <a:prstGeom prst="rect">
              <a:avLst/>
            </a:prstGeom>
          </p:spPr>
        </p:pic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7B3C025C-8BAE-42A7-86B8-FE782D3494F8}"/>
                </a:ext>
              </a:extLst>
            </p:cNvPr>
            <p:cNvGrpSpPr/>
            <p:nvPr/>
          </p:nvGrpSpPr>
          <p:grpSpPr>
            <a:xfrm>
              <a:off x="904352" y="2194917"/>
              <a:ext cx="11153670" cy="4394214"/>
              <a:chOff x="904352" y="2197101"/>
              <a:chExt cx="11153670" cy="4394214"/>
            </a:xfrm>
          </p:grpSpPr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D4FC476C-FFFB-41CB-AFDB-6C697FA07E10}"/>
                  </a:ext>
                </a:extLst>
              </p:cNvPr>
              <p:cNvGrpSpPr/>
              <p:nvPr/>
            </p:nvGrpSpPr>
            <p:grpSpPr>
              <a:xfrm>
                <a:off x="904352" y="2197101"/>
                <a:ext cx="11153670" cy="3489943"/>
                <a:chOff x="1005951" y="2459073"/>
                <a:chExt cx="11153670" cy="3489943"/>
              </a:xfrm>
            </p:grpSpPr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6A68571C-C39B-41D2-BD60-ED1FF9A729F3}"/>
                    </a:ext>
                  </a:extLst>
                </p:cNvPr>
                <p:cNvSpPr/>
                <p:nvPr/>
              </p:nvSpPr>
              <p:spPr>
                <a:xfrm flipV="1">
                  <a:off x="1005951" y="5597117"/>
                  <a:ext cx="11153670" cy="351899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194B1FEC-39A8-4744-9964-896C7C88D897}"/>
                    </a:ext>
                  </a:extLst>
                </p:cNvPr>
                <p:cNvSpPr/>
                <p:nvPr/>
              </p:nvSpPr>
              <p:spPr>
                <a:xfrm flipV="1">
                  <a:off x="1005951" y="5266670"/>
                  <a:ext cx="4632289" cy="289154"/>
                </a:xfrm>
                <a:prstGeom prst="rect">
                  <a:avLst/>
                </a:prstGeom>
                <a:noFill/>
                <a:ln w="31750" cmpd="sng">
                  <a:solidFill>
                    <a:srgbClr val="CC00CC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cxnSp>
              <p:nvCxnSpPr>
                <p:cNvPr id="13" name="直線單箭頭接點 12">
                  <a:extLst>
                    <a:ext uri="{FF2B5EF4-FFF2-40B4-BE49-F238E27FC236}">
                      <a16:creationId xmlns:a16="http://schemas.microsoft.com/office/drawing/2014/main" id="{2E93739D-F5C2-43CE-8541-A11956FAE38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3118339" y="3022115"/>
                  <a:ext cx="3831246" cy="220824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8C81109B-BD70-48F3-BFD2-90CE60E2A73F}"/>
                    </a:ext>
                  </a:extLst>
                </p:cNvPr>
                <p:cNvSpPr/>
                <p:nvPr/>
              </p:nvSpPr>
              <p:spPr>
                <a:xfrm>
                  <a:off x="6062132" y="2459073"/>
                  <a:ext cx="6097489" cy="461665"/>
                </a:xfrm>
                <a:prstGeom prst="rect">
                  <a:avLst/>
                </a:prstGeom>
                <a:solidFill>
                  <a:schemeClr val="bg1">
                    <a:alpha val="4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TW" sz="2400" b="1" dirty="0">
                      <a:solidFill>
                        <a:srgbClr val="009900"/>
                      </a:solidFill>
                      <a:latin typeface="+mj-lt"/>
                      <a:ea typeface="新細明體" pitchFamily="18" charset="-120"/>
                    </a:rPr>
                    <a:t>3b. Modified data </a:t>
                  </a:r>
                  <a:r>
                    <a:rPr lang="en-US" altLang="zh-TW" sz="2400" b="1" dirty="0">
                      <a:solidFill>
                        <a:srgbClr val="009900"/>
                      </a:solidFill>
                      <a:latin typeface="+mj-lt"/>
                      <a:ea typeface="新細明體" pitchFamily="18" charset="-120"/>
                      <a:sym typeface="Wingdings" panose="05000000000000000000" pitchFamily="2" charset="2"/>
                    </a:rPr>
                    <a:t> </a:t>
                  </a:r>
                  <a:r>
                    <a:rPr lang="en-US" altLang="zh-TW" sz="2400" b="1" dirty="0">
                      <a:solidFill>
                        <a:srgbClr val="009900"/>
                      </a:solidFill>
                      <a:latin typeface="+mj-lt"/>
                      <a:ea typeface="新細明體" pitchFamily="18" charset="-120"/>
                    </a:rPr>
                    <a:t>Change into</a:t>
                  </a:r>
                  <a:r>
                    <a:rPr lang="en-US" altLang="zh-TW" sz="2400" b="1" dirty="0">
                      <a:latin typeface="+mj-lt"/>
                      <a:ea typeface="新細明體" pitchFamily="18" charset="-120"/>
                    </a:rPr>
                    <a:t> </a:t>
                  </a:r>
                  <a:r>
                    <a:rPr lang="en-US" altLang="zh-TW" sz="2400" b="1" dirty="0">
                      <a:solidFill>
                        <a:srgbClr val="FF0000"/>
                      </a:solidFill>
                      <a:latin typeface="+mj-lt"/>
                      <a:ea typeface="新細明體" pitchFamily="18" charset="-120"/>
                    </a:rPr>
                    <a:t>RED</a:t>
                  </a:r>
                  <a:r>
                    <a:rPr lang="en-US" altLang="zh-TW" sz="2400" b="1" dirty="0">
                      <a:solidFill>
                        <a:srgbClr val="008000"/>
                      </a:solidFill>
                      <a:latin typeface="+mj-lt"/>
                      <a:ea typeface="新細明體" pitchFamily="18" charset="-120"/>
                    </a:rPr>
                    <a:t>  </a:t>
                  </a:r>
                </a:p>
              </p:txBody>
            </p:sp>
          </p:grpSp>
          <p:cxnSp>
            <p:nvCxnSpPr>
              <p:cNvPr id="16" name="直線單箭頭接點 15">
                <a:extLst>
                  <a:ext uri="{FF2B5EF4-FFF2-40B4-BE49-F238E27FC236}">
                    <a16:creationId xmlns:a16="http://schemas.microsoft.com/office/drawing/2014/main" id="{2A8A8AFB-C7E7-4FE0-910C-8F84F5B4DDE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69770" y="5731005"/>
                <a:ext cx="435430" cy="39864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197CE0A-E18F-4C0F-AFAC-EF0B8FF9BAE1}"/>
                  </a:ext>
                </a:extLst>
              </p:cNvPr>
              <p:cNvSpPr/>
              <p:nvPr/>
            </p:nvSpPr>
            <p:spPr>
              <a:xfrm>
                <a:off x="3220496" y="6129650"/>
                <a:ext cx="7234189" cy="461665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TW" sz="2400" b="1" dirty="0">
                    <a:solidFill>
                      <a:srgbClr val="009900"/>
                    </a:solidFill>
                    <a:latin typeface="+mj-lt"/>
                    <a:ea typeface="新細明體" pitchFamily="18" charset="-120"/>
                  </a:rPr>
                  <a:t>3c. Whole Entry = 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+mj-lt"/>
                    <a:ea typeface="新細明體" pitchFamily="18" charset="-120"/>
                  </a:rPr>
                  <a:t>RED</a:t>
                </a:r>
                <a:r>
                  <a:rPr lang="en-US" altLang="zh-TW" sz="2400" b="1" dirty="0">
                    <a:latin typeface="+mj-lt"/>
                    <a:ea typeface="新細明體" pitchFamily="18" charset="-120"/>
                  </a:rPr>
                  <a:t> = </a:t>
                </a:r>
                <a:r>
                  <a:rPr lang="en-US" altLang="zh-TW" sz="2400" b="1" dirty="0">
                    <a:solidFill>
                      <a:srgbClr val="009900"/>
                    </a:solidFill>
                    <a:latin typeface="+mj-lt"/>
                    <a:ea typeface="新細明體" pitchFamily="18" charset="-120"/>
                  </a:rPr>
                  <a:t>Newly admitted student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94912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A5BECB-CFCC-455B-B402-2D0EF0C4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Student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FC0B63-51F5-45EF-B312-13E7444D1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18</a:t>
            </a:fld>
            <a:endParaRPr 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13FF168-A6E2-451E-886B-CF1BDEBC997A}"/>
              </a:ext>
            </a:extLst>
          </p:cNvPr>
          <p:cNvGrpSpPr/>
          <p:nvPr/>
        </p:nvGrpSpPr>
        <p:grpSpPr>
          <a:xfrm>
            <a:off x="2072785" y="1580230"/>
            <a:ext cx="9553261" cy="4414155"/>
            <a:chOff x="2072785" y="1580230"/>
            <a:chExt cx="9553261" cy="441415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BA266D6-857E-4BD9-85A7-6416E1D36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2785" y="1580230"/>
              <a:ext cx="9553261" cy="4414155"/>
            </a:xfrm>
            <a:prstGeom prst="rect">
              <a:avLst/>
            </a:prstGeom>
          </p:spPr>
        </p:pic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9BF2B5F9-BDEF-42DA-96F6-F7CF18CB14BB}"/>
                </a:ext>
              </a:extLst>
            </p:cNvPr>
            <p:cNvGrpSpPr/>
            <p:nvPr/>
          </p:nvGrpSpPr>
          <p:grpSpPr>
            <a:xfrm>
              <a:off x="2139928" y="1930639"/>
              <a:ext cx="9357805" cy="4055996"/>
              <a:chOff x="445598" y="2675307"/>
              <a:chExt cx="10777783" cy="2916279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167BB28-1732-405F-8224-A118318A3AB3}"/>
                  </a:ext>
                </a:extLst>
              </p:cNvPr>
              <p:cNvSpPr/>
              <p:nvPr/>
            </p:nvSpPr>
            <p:spPr>
              <a:xfrm flipV="1">
                <a:off x="445599" y="2675307"/>
                <a:ext cx="10777782" cy="259134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D7CEBD6-CB1A-42E9-A900-EA46C0E4F9B8}"/>
                  </a:ext>
                </a:extLst>
              </p:cNvPr>
              <p:cNvSpPr/>
              <p:nvPr/>
            </p:nvSpPr>
            <p:spPr>
              <a:xfrm flipV="1">
                <a:off x="445599" y="4811080"/>
                <a:ext cx="414743" cy="780506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6F7B0CE-785A-44ED-8544-FF90D963948E}"/>
                  </a:ext>
                </a:extLst>
              </p:cNvPr>
              <p:cNvSpPr/>
              <p:nvPr/>
            </p:nvSpPr>
            <p:spPr>
              <a:xfrm flipV="1">
                <a:off x="445598" y="4211262"/>
                <a:ext cx="636306" cy="267428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</p:grpSp>
      </p:grp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B69E8B83-0854-4849-BE54-DE271169A1F8}"/>
              </a:ext>
            </a:extLst>
          </p:cNvPr>
          <p:cNvCxnSpPr/>
          <p:nvPr/>
        </p:nvCxnSpPr>
        <p:spPr bwMode="auto">
          <a:xfrm flipH="1">
            <a:off x="1712686" y="5718629"/>
            <a:ext cx="360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57E00517-7487-457C-9624-70361A4AA65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20586" y="3869871"/>
            <a:ext cx="719342" cy="4407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11AC1D47-00F1-4F28-9480-6618F6C15B89}"/>
              </a:ext>
            </a:extLst>
          </p:cNvPr>
          <p:cNvCxnSpPr/>
          <p:nvPr/>
        </p:nvCxnSpPr>
        <p:spPr bwMode="auto">
          <a:xfrm flipH="1">
            <a:off x="1779828" y="1952172"/>
            <a:ext cx="360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03CD93E2-4246-4338-AD77-CDB214637968}"/>
              </a:ext>
            </a:extLst>
          </p:cNvPr>
          <p:cNvSpPr/>
          <p:nvPr/>
        </p:nvSpPr>
        <p:spPr>
          <a:xfrm>
            <a:off x="135467" y="1194956"/>
            <a:ext cx="18090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6. Display of relevant system message. </a:t>
            </a: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5. Press “Save” button.</a:t>
            </a:r>
          </a:p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4. Select students(s) for record saving.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0326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1A9572-26B0-42D4-BA1A-6BE5D93B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Student Data: Reminder (1)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44208A-9E2E-4A09-BB42-178B6B951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19</a:t>
            </a:fld>
            <a:endParaRPr 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403E0292-B043-460F-940B-56CC917E3D55}"/>
              </a:ext>
            </a:extLst>
          </p:cNvPr>
          <p:cNvGrpSpPr/>
          <p:nvPr/>
        </p:nvGrpSpPr>
        <p:grpSpPr>
          <a:xfrm>
            <a:off x="287963" y="1345425"/>
            <a:ext cx="11652208" cy="3731988"/>
            <a:chOff x="287963" y="1345425"/>
            <a:chExt cx="11652208" cy="373198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12D46DA-CF43-4D81-80EC-F03A794D2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963" y="1345425"/>
              <a:ext cx="5622200" cy="283981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7983E129-74E7-4C27-AD69-910722C23FBC}"/>
                </a:ext>
              </a:extLst>
            </p:cNvPr>
            <p:cNvGrpSpPr/>
            <p:nvPr/>
          </p:nvGrpSpPr>
          <p:grpSpPr>
            <a:xfrm>
              <a:off x="287963" y="1503968"/>
              <a:ext cx="11652208" cy="3573445"/>
              <a:chOff x="228676" y="1930076"/>
              <a:chExt cx="11430848" cy="338022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AE515A-0A88-40D9-B8F3-CA9E40B04E89}"/>
                  </a:ext>
                </a:extLst>
              </p:cNvPr>
              <p:cNvSpPr/>
              <p:nvPr/>
            </p:nvSpPr>
            <p:spPr>
              <a:xfrm flipV="1">
                <a:off x="277898" y="3364673"/>
                <a:ext cx="558651" cy="319313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AC25B36-7054-4B33-AE95-6BAE0C22982E}"/>
                  </a:ext>
                </a:extLst>
              </p:cNvPr>
              <p:cNvSpPr/>
              <p:nvPr/>
            </p:nvSpPr>
            <p:spPr>
              <a:xfrm flipV="1">
                <a:off x="228676" y="1930076"/>
                <a:ext cx="1338867" cy="319312"/>
              </a:xfrm>
              <a:prstGeom prst="rect">
                <a:avLst/>
              </a:prstGeom>
              <a:noFill/>
              <a:ln w="47625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7AE77EB-A8E7-4EB7-931E-6CBCA70F59B1}"/>
                  </a:ext>
                </a:extLst>
              </p:cNvPr>
              <p:cNvSpPr/>
              <p:nvPr/>
            </p:nvSpPr>
            <p:spPr>
              <a:xfrm flipV="1">
                <a:off x="6957624" y="3773038"/>
                <a:ext cx="1576776" cy="289270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02170D4-05DE-4AF4-981A-061FC102705B}"/>
                  </a:ext>
                </a:extLst>
              </p:cNvPr>
              <p:cNvSpPr/>
              <p:nvPr/>
            </p:nvSpPr>
            <p:spPr>
              <a:xfrm flipV="1">
                <a:off x="5844188" y="2870946"/>
                <a:ext cx="646972" cy="317501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D283CF2-1A0F-47DA-988F-0C11E93B78DA}"/>
                  </a:ext>
                </a:extLst>
              </p:cNvPr>
              <p:cNvSpPr/>
              <p:nvPr/>
            </p:nvSpPr>
            <p:spPr>
              <a:xfrm flipV="1">
                <a:off x="5832896" y="4810810"/>
                <a:ext cx="5826628" cy="499490"/>
              </a:xfrm>
              <a:prstGeom prst="rect">
                <a:avLst/>
              </a:prstGeom>
              <a:noFill/>
              <a:ln w="3175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b="1" dirty="0"/>
              </a:p>
            </p:txBody>
          </p:sp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D1D849E0-0952-4C9F-AC3E-23EDDF5899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77017" y="2272065"/>
                <a:ext cx="0" cy="100148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接點: 弧形 23">
                <a:extLst>
                  <a:ext uri="{FF2B5EF4-FFF2-40B4-BE49-F238E27FC236}">
                    <a16:creationId xmlns:a16="http://schemas.microsoft.com/office/drawing/2014/main" id="{E6C5367C-CC8E-4AFF-8C07-C2041DC69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8171" y="2128497"/>
                <a:ext cx="6928636" cy="1689556"/>
              </a:xfrm>
              <a:prstGeom prst="curvedConnector3">
                <a:avLst>
                  <a:gd name="adj1" fmla="val 117700"/>
                </a:avLst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線單箭頭接點 39">
                <a:extLst>
                  <a:ext uri="{FF2B5EF4-FFF2-40B4-BE49-F238E27FC236}">
                    <a16:creationId xmlns:a16="http://schemas.microsoft.com/office/drawing/2014/main" id="{BEED3361-55C6-49A6-9B09-3F8BD92C86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491160" y="3273551"/>
                <a:ext cx="417502" cy="41043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線單箭頭接點 43">
                <a:extLst>
                  <a:ext uri="{FF2B5EF4-FFF2-40B4-BE49-F238E27FC236}">
                    <a16:creationId xmlns:a16="http://schemas.microsoft.com/office/drawing/2014/main" id="{49A177AC-C536-4A6F-B8B9-900BC15A1F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96000" y="3285829"/>
                <a:ext cx="0" cy="14359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E3989353-ED14-49DC-A0D5-E6759ACEF8EC}"/>
              </a:ext>
            </a:extLst>
          </p:cNvPr>
          <p:cNvGrpSpPr/>
          <p:nvPr/>
        </p:nvGrpSpPr>
        <p:grpSpPr>
          <a:xfrm>
            <a:off x="287963" y="1338908"/>
            <a:ext cx="11652208" cy="3731988"/>
            <a:chOff x="287963" y="1338908"/>
            <a:chExt cx="11652208" cy="373198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AAA0CDE-8E81-4342-AE9D-E3104B36C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0338" y="2278042"/>
              <a:ext cx="5979833" cy="2792854"/>
            </a:xfrm>
            <a:prstGeom prst="rect">
              <a:avLst/>
            </a:prstGeom>
          </p:spPr>
        </p:pic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1022AEFA-FA95-4E15-8310-A9AE67D09CAB}"/>
                </a:ext>
              </a:extLst>
            </p:cNvPr>
            <p:cNvGrpSpPr/>
            <p:nvPr/>
          </p:nvGrpSpPr>
          <p:grpSpPr>
            <a:xfrm>
              <a:off x="287963" y="1338908"/>
              <a:ext cx="11652208" cy="3731988"/>
              <a:chOff x="287963" y="1345425"/>
              <a:chExt cx="11652208" cy="3731988"/>
            </a:xfrm>
          </p:grpSpPr>
          <p:pic>
            <p:nvPicPr>
              <p:cNvPr id="28" name="圖片 27">
                <a:extLst>
                  <a:ext uri="{FF2B5EF4-FFF2-40B4-BE49-F238E27FC236}">
                    <a16:creationId xmlns:a16="http://schemas.microsoft.com/office/drawing/2014/main" id="{61656571-9A74-45CA-847B-5B8456B5F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963" y="1345425"/>
                <a:ext cx="5622200" cy="2839817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grpSp>
            <p:nvGrpSpPr>
              <p:cNvPr id="29" name="群組 28">
                <a:extLst>
                  <a:ext uri="{FF2B5EF4-FFF2-40B4-BE49-F238E27FC236}">
                    <a16:creationId xmlns:a16="http://schemas.microsoft.com/office/drawing/2014/main" id="{BD842FE1-FFF3-4234-BEFE-CE0FFF30B8FF}"/>
                  </a:ext>
                </a:extLst>
              </p:cNvPr>
              <p:cNvGrpSpPr/>
              <p:nvPr/>
            </p:nvGrpSpPr>
            <p:grpSpPr>
              <a:xfrm>
                <a:off x="287963" y="1503968"/>
                <a:ext cx="11652208" cy="3573445"/>
                <a:chOff x="228676" y="1930076"/>
                <a:chExt cx="11430848" cy="3380224"/>
              </a:xfrm>
            </p:grpSpPr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01376738-275A-4F4C-9116-6BE81070A83A}"/>
                    </a:ext>
                  </a:extLst>
                </p:cNvPr>
                <p:cNvSpPr/>
                <p:nvPr/>
              </p:nvSpPr>
              <p:spPr>
                <a:xfrm flipV="1">
                  <a:off x="277898" y="3364673"/>
                  <a:ext cx="558651" cy="319313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94A5293B-45BC-44BC-963E-200AB251558A}"/>
                    </a:ext>
                  </a:extLst>
                </p:cNvPr>
                <p:cNvSpPr/>
                <p:nvPr/>
              </p:nvSpPr>
              <p:spPr>
                <a:xfrm flipV="1">
                  <a:off x="228676" y="1930076"/>
                  <a:ext cx="1338867" cy="319312"/>
                </a:xfrm>
                <a:prstGeom prst="rect">
                  <a:avLst/>
                </a:prstGeom>
                <a:noFill/>
                <a:ln w="53975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4CE64A6-F1F2-433B-802E-3E598F2D7BDD}"/>
                    </a:ext>
                  </a:extLst>
                </p:cNvPr>
                <p:cNvSpPr/>
                <p:nvPr/>
              </p:nvSpPr>
              <p:spPr>
                <a:xfrm flipV="1">
                  <a:off x="6957624" y="3773038"/>
                  <a:ext cx="1576776" cy="289270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11528DFF-5954-4DA6-9018-EA098645805D}"/>
                    </a:ext>
                  </a:extLst>
                </p:cNvPr>
                <p:cNvSpPr/>
                <p:nvPr/>
              </p:nvSpPr>
              <p:spPr>
                <a:xfrm flipV="1">
                  <a:off x="5844188" y="2870946"/>
                  <a:ext cx="646972" cy="317501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1CFD2F70-FA91-4C90-AA86-C0365B0FAD2A}"/>
                    </a:ext>
                  </a:extLst>
                </p:cNvPr>
                <p:cNvSpPr/>
                <p:nvPr/>
              </p:nvSpPr>
              <p:spPr>
                <a:xfrm flipV="1">
                  <a:off x="5832896" y="4810810"/>
                  <a:ext cx="5826628" cy="499490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cxnSp>
              <p:nvCxnSpPr>
                <p:cNvPr id="35" name="直線單箭頭接點 34">
                  <a:extLst>
                    <a:ext uri="{FF2B5EF4-FFF2-40B4-BE49-F238E27FC236}">
                      <a16:creationId xmlns:a16="http://schemas.microsoft.com/office/drawing/2014/main" id="{AD711D8A-BD1B-4B9F-8A85-44ABC2DEB4A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22621" y="2354374"/>
                  <a:ext cx="0" cy="87387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接點: 弧形 35">
                  <a:extLst>
                    <a:ext uri="{FF2B5EF4-FFF2-40B4-BE49-F238E27FC236}">
                      <a16:creationId xmlns:a16="http://schemas.microsoft.com/office/drawing/2014/main" id="{73B64013-5026-4F9D-B2D1-DC63A5DBF7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98171" y="2128497"/>
                  <a:ext cx="6928636" cy="1689556"/>
                </a:xfrm>
                <a:prstGeom prst="curvedConnector3">
                  <a:avLst>
                    <a:gd name="adj1" fmla="val 117700"/>
                  </a:avLst>
                </a:prstGeom>
                <a:ln>
                  <a:solidFill>
                    <a:srgbClr val="FF0000"/>
                  </a:solidFill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單箭頭接點 36">
                  <a:extLst>
                    <a:ext uri="{FF2B5EF4-FFF2-40B4-BE49-F238E27FC236}">
                      <a16:creationId xmlns:a16="http://schemas.microsoft.com/office/drawing/2014/main" id="{E58BE0D9-E16E-48F9-85C1-A2372A34E49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6491160" y="3273551"/>
                  <a:ext cx="417502" cy="41043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單箭頭接點 37">
                  <a:extLst>
                    <a:ext uri="{FF2B5EF4-FFF2-40B4-BE49-F238E27FC236}">
                      <a16:creationId xmlns:a16="http://schemas.microsoft.com/office/drawing/2014/main" id="{7FDB1652-E971-4909-8FE7-89E2886F46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096000" y="3285829"/>
                  <a:ext cx="0" cy="143592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triangle"/>
                </a:ln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5292354B-66DF-44C6-B660-B899A7926C85}"/>
              </a:ext>
            </a:extLst>
          </p:cNvPr>
          <p:cNvSpPr/>
          <p:nvPr/>
        </p:nvSpPr>
        <p:spPr>
          <a:xfrm>
            <a:off x="918355" y="5095147"/>
            <a:ext cx="8614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  <a:ea typeface="新細明體" pitchFamily="18" charset="-120"/>
              </a:rPr>
              <a:t>Note: </a:t>
            </a:r>
          </a:p>
          <a:p>
            <a:pPr>
              <a:defRPr/>
            </a:pPr>
            <a:r>
              <a:rPr lang="en-US" altLang="zh-TW" sz="2400" b="1" dirty="0">
                <a:latin typeface="+mj-lt"/>
                <a:ea typeface="新細明體" pitchFamily="18" charset="-120"/>
              </a:rPr>
              <a:t>Always save the edited data before starting a new search </a:t>
            </a:r>
          </a:p>
        </p:txBody>
      </p:sp>
    </p:spTree>
    <p:extLst>
      <p:ext uri="{BB962C8B-B14F-4D97-AF65-F5344CB8AC3E}">
        <p14:creationId xmlns:p14="http://schemas.microsoft.com/office/powerpoint/2010/main" val="38597186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EE5174-0CAC-4CCE-AE1F-6756E2BC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HKEAA</a:t>
            </a:r>
            <a:r>
              <a:rPr lang="zh-TW" altLang="en-US" dirty="0"/>
              <a:t> </a:t>
            </a:r>
            <a:r>
              <a:rPr lang="en-US" altLang="zh-TW" dirty="0"/>
              <a:t>Module Structure 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39F3EA-1D6B-4FCF-B269-05AC57C4F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8C445C8A-598C-4585-A352-F639953F4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HKEAA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HKDSE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HKALE/HKCEE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TSA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zh-TW" b="1" dirty="0">
                <a:solidFill>
                  <a:srgbClr val="008000"/>
                </a:solidFill>
                <a:latin typeface="Trebuchet MS" pitchFamily="34" charset="0"/>
              </a:rPr>
              <a:t>		</a:t>
            </a: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              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Maintain Student Data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	    Report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              Data Communication</a:t>
            </a:r>
            <a:r>
              <a:rPr lang="en-US" dirty="0"/>
              <a:t>  </a:t>
            </a:r>
          </a:p>
          <a:p>
            <a:pPr lvl="1"/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561AD8F-544D-47E7-94A6-9C9B77E3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334" y="1615868"/>
            <a:ext cx="4078404" cy="439620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DA70FE2-DF57-4DE6-BB6E-B48AB113907E}"/>
              </a:ext>
            </a:extLst>
          </p:cNvPr>
          <p:cNvSpPr/>
          <p:nvPr/>
        </p:nvSpPr>
        <p:spPr bwMode="auto">
          <a:xfrm>
            <a:off x="2072786" y="3482666"/>
            <a:ext cx="1166191" cy="49032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39A93F2-8A57-4813-A143-846B897CAAF7}"/>
              </a:ext>
            </a:extLst>
          </p:cNvPr>
          <p:cNvCxnSpPr>
            <a:cxnSpLocks/>
          </p:cNvCxnSpPr>
          <p:nvPr/>
        </p:nvCxnSpPr>
        <p:spPr bwMode="auto">
          <a:xfrm>
            <a:off x="2655881" y="4092265"/>
            <a:ext cx="0" cy="5327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36266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DE396B-0C23-422D-9FC5-06D0E0A8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85" y="1603830"/>
            <a:ext cx="11145678" cy="31595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F76BE54-1FFF-49DA-975F-982D791A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10119214" cy="762000"/>
          </a:xfrm>
        </p:spPr>
        <p:txBody>
          <a:bodyPr/>
          <a:lstStyle/>
          <a:p>
            <a:r>
              <a:rPr lang="en-US" dirty="0"/>
              <a:t>Maintain Student Data: Reminder (2)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D9C234-4545-4FF7-B4A3-63AE0E3EC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20</a:t>
            </a:fld>
            <a:endParaRPr 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90228716-3ADC-4DD2-87F4-C02FF39EFC1B}"/>
              </a:ext>
            </a:extLst>
          </p:cNvPr>
          <p:cNvCxnSpPr/>
          <p:nvPr/>
        </p:nvCxnSpPr>
        <p:spPr bwMode="auto">
          <a:xfrm>
            <a:off x="1538515" y="4802394"/>
            <a:ext cx="0" cy="551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4AAF6C44-378C-47E9-80A9-75437933BE07}"/>
              </a:ext>
            </a:extLst>
          </p:cNvPr>
          <p:cNvSpPr/>
          <p:nvPr/>
        </p:nvSpPr>
        <p:spPr>
          <a:xfrm flipV="1">
            <a:off x="1117599" y="3933368"/>
            <a:ext cx="2501889" cy="83003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2B32C-6FA3-45CA-BF9E-279387D0894E}"/>
              </a:ext>
            </a:extLst>
          </p:cNvPr>
          <p:cNvSpPr/>
          <p:nvPr/>
        </p:nvSpPr>
        <p:spPr>
          <a:xfrm>
            <a:off x="751985" y="5333570"/>
            <a:ext cx="11145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  <a:ea typeface="新細明體" pitchFamily="18" charset="-120"/>
              </a:rPr>
              <a:t>Note: </a:t>
            </a:r>
            <a:br>
              <a:rPr lang="en-US" altLang="zh-TW" sz="2400" b="1" dirty="0">
                <a:latin typeface="+mj-lt"/>
                <a:ea typeface="新細明體" pitchFamily="18" charset="-120"/>
              </a:rPr>
            </a:br>
            <a:r>
              <a:rPr lang="en-US" altLang="zh-TW" sz="2400" b="1" dirty="0">
                <a:latin typeface="+mj-lt"/>
                <a:ea typeface="新細明體" pitchFamily="18" charset="-120"/>
              </a:rPr>
              <a:t>If Chinese character (e.g. </a:t>
            </a:r>
            <a:r>
              <a:rPr lang="zh-TW" altLang="en-US" sz="2400" b="1" dirty="0">
                <a:latin typeface="+mj-lt"/>
                <a:ea typeface="新細明體" pitchFamily="18" charset="-120"/>
              </a:rPr>
              <a:t>三義</a:t>
            </a:r>
            <a:r>
              <a:rPr lang="en-US" altLang="zh-TW" sz="2400" b="1" dirty="0">
                <a:latin typeface="+mj-lt"/>
                <a:ea typeface="新細明體" pitchFamily="18" charset="-120"/>
              </a:rPr>
              <a:t>) is used for Class Name, user should modify Assigned Class/Group Name into English (e.g. 3A).</a:t>
            </a:r>
          </a:p>
        </p:txBody>
      </p:sp>
    </p:spTree>
    <p:extLst>
      <p:ext uri="{BB962C8B-B14F-4D97-AF65-F5344CB8AC3E}">
        <p14:creationId xmlns:p14="http://schemas.microsoft.com/office/powerpoint/2010/main" val="7192708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D5E20F-CCB7-45C7-8E3D-36300FFC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5" y="83660"/>
            <a:ext cx="10915081" cy="949999"/>
          </a:xfrm>
        </p:spPr>
        <p:txBody>
          <a:bodyPr/>
          <a:lstStyle/>
          <a:p>
            <a:r>
              <a:rPr lang="en-US" dirty="0"/>
              <a:t>Maintain Student Data: </a:t>
            </a:r>
            <a:br>
              <a:rPr lang="en-US" dirty="0"/>
            </a:br>
            <a:r>
              <a:rPr lang="en-US" dirty="0"/>
              <a:t>How to change Class/Group by batch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771D7B-F510-433F-83A5-2A6A74964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21</a:t>
            </a:fld>
            <a:endParaRPr 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0DE0476-3B7C-43E0-95B5-4419D0913866}"/>
              </a:ext>
            </a:extLst>
          </p:cNvPr>
          <p:cNvSpPr/>
          <p:nvPr/>
        </p:nvSpPr>
        <p:spPr>
          <a:xfrm>
            <a:off x="97121" y="1178582"/>
            <a:ext cx="37021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ii. Press “Assign” button. 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C90C397-EAD4-47F2-B456-E78EFBF63D53}"/>
              </a:ext>
            </a:extLst>
          </p:cNvPr>
          <p:cNvSpPr/>
          <p:nvPr/>
        </p:nvSpPr>
        <p:spPr>
          <a:xfrm>
            <a:off x="8914168" y="1244284"/>
            <a:ext cx="3142365" cy="83099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iii. Input a class/group name.  </a:t>
            </a: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89334738-F88A-4522-A3EE-57E11E2262C1}"/>
              </a:ext>
            </a:extLst>
          </p:cNvPr>
          <p:cNvGrpSpPr/>
          <p:nvPr/>
        </p:nvGrpSpPr>
        <p:grpSpPr>
          <a:xfrm>
            <a:off x="208519" y="1930400"/>
            <a:ext cx="11774962" cy="4410806"/>
            <a:chOff x="208519" y="1930400"/>
            <a:chExt cx="11774962" cy="4410806"/>
          </a:xfrm>
        </p:grpSpPr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780BB0C2-8CB0-4AD8-90BA-F5308E23ABB4}"/>
                </a:ext>
              </a:extLst>
            </p:cNvPr>
            <p:cNvGrpSpPr/>
            <p:nvPr/>
          </p:nvGrpSpPr>
          <p:grpSpPr>
            <a:xfrm>
              <a:off x="2506132" y="2075282"/>
              <a:ext cx="9477349" cy="4164934"/>
              <a:chOff x="2506132" y="2075282"/>
              <a:chExt cx="9477349" cy="4164934"/>
            </a:xfrm>
          </p:grpSpPr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A54335AD-9BA4-4DA4-B960-50AE88DF49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6132" y="2075282"/>
                <a:ext cx="9477349" cy="4164934"/>
              </a:xfrm>
              <a:prstGeom prst="rect">
                <a:avLst/>
              </a:prstGeom>
            </p:spPr>
          </p:pic>
          <p:grpSp>
            <p:nvGrpSpPr>
              <p:cNvPr id="13" name="群組 12">
                <a:extLst>
                  <a:ext uri="{FF2B5EF4-FFF2-40B4-BE49-F238E27FC236}">
                    <a16:creationId xmlns:a16="http://schemas.microsoft.com/office/drawing/2014/main" id="{78C03A08-2279-4EC5-AB24-829B92C730C3}"/>
                  </a:ext>
                </a:extLst>
              </p:cNvPr>
              <p:cNvGrpSpPr/>
              <p:nvPr/>
            </p:nvGrpSpPr>
            <p:grpSpPr>
              <a:xfrm>
                <a:off x="2506134" y="4080933"/>
                <a:ext cx="6021346" cy="2159281"/>
                <a:chOff x="1801854" y="3962400"/>
                <a:chExt cx="6021346" cy="2159281"/>
              </a:xfrm>
            </p:grpSpPr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0A64DBB5-6EA1-431A-A26E-8F1141D6B66D}"/>
                    </a:ext>
                  </a:extLst>
                </p:cNvPr>
                <p:cNvSpPr/>
                <p:nvPr/>
              </p:nvSpPr>
              <p:spPr>
                <a:xfrm flipV="1">
                  <a:off x="6861561" y="4385733"/>
                  <a:ext cx="961639" cy="406399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8C42D94-8F85-4AA7-9DE4-7DE1850889EB}"/>
                    </a:ext>
                  </a:extLst>
                </p:cNvPr>
                <p:cNvSpPr/>
                <p:nvPr/>
              </p:nvSpPr>
              <p:spPr>
                <a:xfrm flipV="1">
                  <a:off x="1801854" y="4848158"/>
                  <a:ext cx="551880" cy="1273523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FED4D902-A7F9-4802-AB05-7DA6D2FC9B81}"/>
                    </a:ext>
                  </a:extLst>
                </p:cNvPr>
                <p:cNvSpPr/>
                <p:nvPr/>
              </p:nvSpPr>
              <p:spPr>
                <a:xfrm flipV="1">
                  <a:off x="3398024" y="4036112"/>
                  <a:ext cx="632111" cy="319405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F8A45160-B8CA-4E6A-BFDE-5701A3F4D266}"/>
                    </a:ext>
                  </a:extLst>
                </p:cNvPr>
                <p:cNvSpPr/>
                <p:nvPr/>
              </p:nvSpPr>
              <p:spPr>
                <a:xfrm flipV="1">
                  <a:off x="5265129" y="3962400"/>
                  <a:ext cx="632110" cy="466831"/>
                </a:xfrm>
                <a:prstGeom prst="rect">
                  <a:avLst/>
                </a:prstGeom>
                <a:noFill/>
                <a:ln w="31750" cmpd="sng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b="1" dirty="0"/>
                </a:p>
              </p:txBody>
            </p:sp>
          </p:grpSp>
        </p:grp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2DF2436C-247D-4E81-8F21-399C65DD2D1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54370" y="5615728"/>
              <a:ext cx="55176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8F84668-3874-46B1-8F8C-56F8FF971FF8}"/>
                </a:ext>
              </a:extLst>
            </p:cNvPr>
            <p:cNvSpPr/>
            <p:nvPr/>
          </p:nvSpPr>
          <p:spPr>
            <a:xfrm>
              <a:off x="208519" y="4771546"/>
              <a:ext cx="186426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endParaRPr>
            </a:p>
            <a:p>
              <a:pPr>
                <a:defRPr/>
              </a:pPr>
              <a:r>
                <a:rPr lang="en-US" altLang="zh-TW" sz="2400" b="1" dirty="0">
                  <a:solidFill>
                    <a:srgbClr val="008000"/>
                  </a:solidFill>
                  <a:latin typeface="+mj-lt"/>
                  <a:ea typeface="新細明體" pitchFamily="18" charset="-120"/>
                </a:rPr>
                <a:t>i. Select students(s). </a:t>
              </a:r>
            </a:p>
            <a:p>
              <a:pPr>
                <a:defRPr/>
              </a:pPr>
              <a:r>
                <a:rPr lang="en-US" altLang="zh-TW" sz="2400" b="1" dirty="0">
                  <a:solidFill>
                    <a:srgbClr val="008000"/>
                  </a:solidFill>
                  <a:latin typeface="+mj-lt"/>
                  <a:ea typeface="新細明體" pitchFamily="18" charset="-120"/>
                </a:rPr>
                <a:t> </a:t>
              </a:r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D6281492-EEA7-4401-AA67-41865A0B1FB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298080" y="2107778"/>
              <a:ext cx="2120279" cy="19731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97122C2F-B7A0-49F2-A285-A7B1384236D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82000" y="2014647"/>
              <a:ext cx="1682795" cy="24896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61A90EAF-33AF-462E-A712-E1F86654F94E}"/>
                </a:ext>
              </a:extLst>
            </p:cNvPr>
            <p:cNvCxnSpPr>
              <a:cxnSpLocks/>
              <a:stCxn id="10" idx="2"/>
            </p:cNvCxnSpPr>
            <p:nvPr/>
          </p:nvCxnSpPr>
          <p:spPr bwMode="auto">
            <a:xfrm flipV="1">
              <a:off x="6285464" y="1930400"/>
              <a:ext cx="0" cy="21505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9971195A-81B1-4EB3-A70A-835610449926}"/>
              </a:ext>
            </a:extLst>
          </p:cNvPr>
          <p:cNvSpPr/>
          <p:nvPr/>
        </p:nvSpPr>
        <p:spPr>
          <a:xfrm>
            <a:off x="5050662" y="1231268"/>
            <a:ext cx="3101713" cy="83099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iv. Press “Assign” again.  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AACADB8-DC61-4B14-99EB-BCEDA13C0156}"/>
              </a:ext>
            </a:extLst>
          </p:cNvPr>
          <p:cNvSpPr/>
          <p:nvPr/>
        </p:nvSpPr>
        <p:spPr>
          <a:xfrm flipV="1">
            <a:off x="2580523" y="4141568"/>
            <a:ext cx="755344" cy="362698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/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61BE37E2-47F9-41AE-920E-B430CBA2E2A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14086" y="3697762"/>
            <a:ext cx="967988" cy="443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44B681C2-4A55-47AE-AE4F-6087CEE7AE28}"/>
              </a:ext>
            </a:extLst>
          </p:cNvPr>
          <p:cNvSpPr/>
          <p:nvPr/>
        </p:nvSpPr>
        <p:spPr>
          <a:xfrm>
            <a:off x="120909" y="2771260"/>
            <a:ext cx="23720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v. Press “Save” button. 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5700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66E00-7C17-49DA-9571-EDBB86D5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4CDD2D-8068-4043-AB22-FE534FD8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22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AE6F00-E70F-48B0-8F25-D81A4D53D084}"/>
              </a:ext>
            </a:extLst>
          </p:cNvPr>
          <p:cNvSpPr/>
          <p:nvPr/>
        </p:nvSpPr>
        <p:spPr>
          <a:xfrm>
            <a:off x="3018504" y="1890763"/>
            <a:ext cx="64757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0994C6-986A-48B2-A8AE-C40601957281}"/>
              </a:ext>
            </a:extLst>
          </p:cNvPr>
          <p:cNvSpPr/>
          <p:nvPr/>
        </p:nvSpPr>
        <p:spPr>
          <a:xfrm>
            <a:off x="615143" y="3608181"/>
            <a:ext cx="11282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5400" dirty="0">
                <a:solidFill>
                  <a:srgbClr val="7030A0"/>
                </a:solidFill>
                <a:latin typeface="Trebuchet MS" pitchFamily="34" charset="0"/>
              </a:rPr>
              <a:t>HKEAA &gt; TSA &gt; Data Communication &gt; Prepare Outgoing Data 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4467169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8620F4-F371-45C1-933F-5C580285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78C513-BA5D-4C2E-9AA0-D55B21A10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23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261CA4-62FA-45C8-8C1F-9F36AF5B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256488"/>
            <a:ext cx="9550400" cy="23450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760E19-9F8B-4792-A383-8308DFE321F6}"/>
              </a:ext>
            </a:extLst>
          </p:cNvPr>
          <p:cNvSpPr/>
          <p:nvPr/>
        </p:nvSpPr>
        <p:spPr>
          <a:xfrm flipV="1">
            <a:off x="1320800" y="4192333"/>
            <a:ext cx="518048" cy="409178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EC90D52-3E13-466E-B14B-625A4CBEC554}"/>
              </a:ext>
            </a:extLst>
          </p:cNvPr>
          <p:cNvSpPr/>
          <p:nvPr/>
        </p:nvSpPr>
        <p:spPr>
          <a:xfrm flipV="1">
            <a:off x="1320799" y="3224410"/>
            <a:ext cx="1271675" cy="471766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08B8E1D-0476-418E-B4B7-B52B45089C3C}"/>
              </a:ext>
            </a:extLst>
          </p:cNvPr>
          <p:cNvSpPr/>
          <p:nvPr/>
        </p:nvSpPr>
        <p:spPr>
          <a:xfrm>
            <a:off x="2722951" y="2866956"/>
            <a:ext cx="4558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TW" sz="2400" b="1" dirty="0">
              <a:solidFill>
                <a:srgbClr val="008000"/>
              </a:solidFill>
              <a:latin typeface="+mj-lt"/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2.</a:t>
            </a:r>
            <a:r>
              <a:rPr lang="zh-TW" altLang="en-US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Press “Prepare”</a:t>
            </a:r>
            <a:r>
              <a:rPr lang="zh-TW" altLang="en-US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button. 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CC8F1D8-A81A-4CE8-8BC6-9392D0826902}"/>
              </a:ext>
            </a:extLst>
          </p:cNvPr>
          <p:cNvSpPr/>
          <p:nvPr/>
        </p:nvSpPr>
        <p:spPr>
          <a:xfrm>
            <a:off x="1185705" y="473338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1. Check “TSA Student Data”.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0674BDB-7B94-47A7-A860-1287F7816C57}"/>
              </a:ext>
            </a:extLst>
          </p:cNvPr>
          <p:cNvSpPr/>
          <p:nvPr/>
        </p:nvSpPr>
        <p:spPr>
          <a:xfrm>
            <a:off x="1320799" y="1554472"/>
            <a:ext cx="9350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SzTx/>
              <a:buFontTx/>
              <a:defRPr/>
            </a:pPr>
            <a:r>
              <a:rPr lang="en-US" altLang="zh-TW" sz="2400" b="1" dirty="0">
                <a:latin typeface="+mj-lt"/>
                <a:ea typeface="新細明體" pitchFamily="18" charset="-120"/>
              </a:rPr>
              <a:t>HKEAA &gt; TSA &gt; Data Communication &gt; Prepare Outgoing Data</a:t>
            </a:r>
          </a:p>
        </p:txBody>
      </p:sp>
    </p:spTree>
    <p:extLst>
      <p:ext uri="{BB962C8B-B14F-4D97-AF65-F5344CB8AC3E}">
        <p14:creationId xmlns:p14="http://schemas.microsoft.com/office/powerpoint/2010/main" val="5255259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87051B9-E686-4803-9A6F-A17226407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214" y="1405466"/>
            <a:ext cx="7827969" cy="357213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E464912-7F7F-4E59-AD13-867C0A29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BAB841-E8E5-42A7-A288-CADB671AA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24</a:t>
            </a:fld>
            <a:endParaRPr lang="en-US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3794EF76-F126-49C7-A4AC-6796D80BD5D2}"/>
              </a:ext>
            </a:extLst>
          </p:cNvPr>
          <p:cNvGrpSpPr/>
          <p:nvPr/>
        </p:nvGrpSpPr>
        <p:grpSpPr>
          <a:xfrm>
            <a:off x="3170621" y="1891388"/>
            <a:ext cx="8727044" cy="2866235"/>
            <a:chOff x="2668203" y="1900858"/>
            <a:chExt cx="8727044" cy="427888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8BED8C5-14BD-44A7-8631-3645DED8D816}"/>
                </a:ext>
              </a:extLst>
            </p:cNvPr>
            <p:cNvSpPr/>
            <p:nvPr/>
          </p:nvSpPr>
          <p:spPr>
            <a:xfrm flipV="1">
              <a:off x="3673039" y="2504507"/>
              <a:ext cx="7722208" cy="3675238"/>
            </a:xfrm>
            <a:prstGeom prst="rect">
              <a:avLst/>
            </a:prstGeom>
            <a:noFill/>
            <a:ln w="3175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C663AC3-DFC0-4A2D-B5A4-E9A9019BFEBC}"/>
                </a:ext>
              </a:extLst>
            </p:cNvPr>
            <p:cNvSpPr/>
            <p:nvPr/>
          </p:nvSpPr>
          <p:spPr>
            <a:xfrm flipV="1">
              <a:off x="3673038" y="1900858"/>
              <a:ext cx="595184" cy="532464"/>
            </a:xfrm>
            <a:prstGeom prst="rect">
              <a:avLst/>
            </a:prstGeom>
            <a:noFill/>
            <a:ln w="3175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 dirty="0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ADE5179F-ABC2-4507-895C-D4C476E238FA}"/>
                </a:ext>
              </a:extLst>
            </p:cNvPr>
            <p:cNvCxnSpPr/>
            <p:nvPr/>
          </p:nvCxnSpPr>
          <p:spPr bwMode="auto">
            <a:xfrm flipH="1">
              <a:off x="2668203" y="5388013"/>
              <a:ext cx="100483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BDAFF826-4657-4706-827B-3945503DAA08}"/>
                </a:ext>
              </a:extLst>
            </p:cNvPr>
            <p:cNvCxnSpPr/>
            <p:nvPr/>
          </p:nvCxnSpPr>
          <p:spPr bwMode="auto">
            <a:xfrm flipH="1">
              <a:off x="2710724" y="2061587"/>
              <a:ext cx="100483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CE4532E-DF69-4512-AAD0-305614097D17}"/>
              </a:ext>
            </a:extLst>
          </p:cNvPr>
          <p:cNvSpPr/>
          <p:nvPr/>
        </p:nvSpPr>
        <p:spPr>
          <a:xfrm>
            <a:off x="523788" y="3926626"/>
            <a:ext cx="2468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3. Select search criteria. 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FB7F834-1544-43C7-9C30-EC136F2AB7D8}"/>
              </a:ext>
            </a:extLst>
          </p:cNvPr>
          <p:cNvSpPr/>
          <p:nvPr/>
        </p:nvSpPr>
        <p:spPr>
          <a:xfrm>
            <a:off x="604175" y="1776550"/>
            <a:ext cx="2664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4. Press “Search” button.</a:t>
            </a:r>
          </a:p>
        </p:txBody>
      </p:sp>
    </p:spTree>
    <p:extLst>
      <p:ext uri="{BB962C8B-B14F-4D97-AF65-F5344CB8AC3E}">
        <p14:creationId xmlns:p14="http://schemas.microsoft.com/office/powerpoint/2010/main" val="152685300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9E7592-C571-4B7B-953D-C3070876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EE5BA4-B3F5-4E85-8CDD-DAF3817F6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25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BB06BF0-1FBC-432A-A079-1E90356DA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4" y="2117214"/>
            <a:ext cx="8008408" cy="325590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EB9554A-F7FD-4D33-918E-8BD7168A7426}"/>
              </a:ext>
            </a:extLst>
          </p:cNvPr>
          <p:cNvSpPr/>
          <p:nvPr/>
        </p:nvSpPr>
        <p:spPr>
          <a:xfrm flipV="1">
            <a:off x="3496244" y="4301066"/>
            <a:ext cx="415356" cy="1072051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F50666-5D8E-4622-8AB1-615C24BC729A}"/>
              </a:ext>
            </a:extLst>
          </p:cNvPr>
          <p:cNvSpPr/>
          <p:nvPr/>
        </p:nvSpPr>
        <p:spPr>
          <a:xfrm flipV="1">
            <a:off x="3496243" y="2669623"/>
            <a:ext cx="703223" cy="395309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94B39E7-7D4E-4053-AC28-396F5DE67E5F}"/>
              </a:ext>
            </a:extLst>
          </p:cNvPr>
          <p:cNvCxnSpPr/>
          <p:nvPr/>
        </p:nvCxnSpPr>
        <p:spPr bwMode="auto">
          <a:xfrm flipH="1">
            <a:off x="2491408" y="4853810"/>
            <a:ext cx="10048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D5FC6B7-4ECD-4B9A-81F6-4F4F0A4F96EF}"/>
              </a:ext>
            </a:extLst>
          </p:cNvPr>
          <p:cNvCxnSpPr/>
          <p:nvPr/>
        </p:nvCxnSpPr>
        <p:spPr bwMode="auto">
          <a:xfrm flipH="1">
            <a:off x="2491408" y="2879586"/>
            <a:ext cx="10048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728ADFE1-45B5-4497-9B0D-5AC5292D5F42}"/>
              </a:ext>
            </a:extLst>
          </p:cNvPr>
          <p:cNvSpPr/>
          <p:nvPr/>
        </p:nvSpPr>
        <p:spPr>
          <a:xfrm>
            <a:off x="430502" y="4438311"/>
            <a:ext cx="2895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5. Select student(s).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D3820F9-DBEE-40DB-AC99-C13769A534B8}"/>
              </a:ext>
            </a:extLst>
          </p:cNvPr>
          <p:cNvSpPr/>
          <p:nvPr/>
        </p:nvSpPr>
        <p:spPr>
          <a:xfrm>
            <a:off x="430502" y="2598003"/>
            <a:ext cx="2725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6. Press “Prepared”</a:t>
            </a:r>
          </a:p>
        </p:txBody>
      </p:sp>
    </p:spTree>
    <p:extLst>
      <p:ext uri="{BB962C8B-B14F-4D97-AF65-F5344CB8AC3E}">
        <p14:creationId xmlns:p14="http://schemas.microsoft.com/office/powerpoint/2010/main" val="317723456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91BDBF-7EBF-4FB6-BC9B-372AAC62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8828894-C9B1-42D9-946A-0AA7683D6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26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5066B4B-9798-4AC4-A8C7-534FC439F58A}"/>
              </a:ext>
            </a:extLst>
          </p:cNvPr>
          <p:cNvSpPr/>
          <p:nvPr/>
        </p:nvSpPr>
        <p:spPr>
          <a:xfrm>
            <a:off x="1112881" y="1569471"/>
            <a:ext cx="9966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9900"/>
                </a:solidFill>
                <a:latin typeface="+mj-lt"/>
                <a:ea typeface="新細明體" pitchFamily="18" charset="-120"/>
              </a:rPr>
              <a:t>7. In case error(s) is/are detected, please rectify errors according to the Error Report.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D541F38-DC52-4532-971E-6B286DDB7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13" y="2555808"/>
            <a:ext cx="10457521" cy="335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328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AD80E2-DCCB-408E-A1F6-706C3597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810B6B-D87A-414A-B6D5-FE754AEBA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27</a:t>
            </a:fld>
            <a:endParaRPr 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4121F23-1BA7-44D4-98FC-6242CACC3EE8}"/>
              </a:ext>
            </a:extLst>
          </p:cNvPr>
          <p:cNvGrpSpPr/>
          <p:nvPr/>
        </p:nvGrpSpPr>
        <p:grpSpPr>
          <a:xfrm>
            <a:off x="1842056" y="1286511"/>
            <a:ext cx="8635444" cy="3463289"/>
            <a:chOff x="1397556" y="1451611"/>
            <a:chExt cx="9396888" cy="3586884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8B6EB9D-FD4C-4F09-8764-215D5CCAD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556" y="1451611"/>
              <a:ext cx="9396888" cy="358688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27793D5-692C-4A9E-BD1C-84DE70978C4E}"/>
                </a:ext>
              </a:extLst>
            </p:cNvPr>
            <p:cNvSpPr/>
            <p:nvPr/>
          </p:nvSpPr>
          <p:spPr>
            <a:xfrm flipV="1">
              <a:off x="6776357" y="4593770"/>
              <a:ext cx="2139043" cy="44472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A090EAF-806C-419F-A803-844AFAFD21D5}"/>
                </a:ext>
              </a:extLst>
            </p:cNvPr>
            <p:cNvSpPr/>
            <p:nvPr/>
          </p:nvSpPr>
          <p:spPr>
            <a:xfrm flipV="1">
              <a:off x="9029700" y="4593770"/>
              <a:ext cx="751954" cy="433840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F83B666D-22B2-4C5B-A88E-98592B7FA268}"/>
              </a:ext>
            </a:extLst>
          </p:cNvPr>
          <p:cNvSpPr txBox="1">
            <a:spLocks/>
          </p:cNvSpPr>
          <p:nvPr/>
        </p:nvSpPr>
        <p:spPr bwMode="auto">
          <a:xfrm>
            <a:off x="781328" y="5315076"/>
            <a:ext cx="10756900" cy="8071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marL="0" indent="0"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n-lt"/>
                <a:ea typeface="新細明體" pitchFamily="18" charset="-120"/>
              </a:rPr>
              <a:t>8. If there is no error, a TSA student data file will be prepared for preview. Select a type of report under “Preview Type” first, then press “Preview” under “Option”.</a:t>
            </a:r>
          </a:p>
        </p:txBody>
      </p:sp>
    </p:spTree>
    <p:extLst>
      <p:ext uri="{BB962C8B-B14F-4D97-AF65-F5344CB8AC3E}">
        <p14:creationId xmlns:p14="http://schemas.microsoft.com/office/powerpoint/2010/main" val="12741448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AAF6C8-1531-47C4-A71B-22E819F6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A3FB77-0592-428F-A69F-47B576C5E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28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393AC82-C0F0-4D52-B829-FFF6C79ECF72}"/>
              </a:ext>
            </a:extLst>
          </p:cNvPr>
          <p:cNvSpPr txBox="1"/>
          <p:nvPr/>
        </p:nvSpPr>
        <p:spPr>
          <a:xfrm>
            <a:off x="771525" y="1467060"/>
            <a:ext cx="23567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latin typeface="+mj-lt"/>
                <a:ea typeface="新細明體" pitchFamily="18" charset="-120"/>
              </a:rPr>
              <a:t>Report Sample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4A1A975-18EE-4493-96E9-6AC262A3E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116393"/>
            <a:ext cx="104489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255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666A66-A982-46A8-A041-FF5C4EEB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E28E4E-C0BA-49B1-A145-7EE35A554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29</a:t>
            </a:fld>
            <a:endParaRPr 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61BACA0-CC6C-42F4-A189-D9AF657D1772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06401" y="5058903"/>
            <a:ext cx="11638254" cy="8473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indent="-2286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marL="0" indent="0"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9. After viewing the report: </a:t>
            </a:r>
          </a:p>
          <a:p>
            <a:pPr marL="0" indent="0"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If user needs to modify the TSA student data, press “Un-prepare” button. </a:t>
            </a:r>
          </a:p>
          <a:p>
            <a:pPr marL="0" indent="0"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If no modification is needed, press “Confirm”.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26866AD-142E-4501-824E-928AAA03F753}"/>
              </a:ext>
            </a:extLst>
          </p:cNvPr>
          <p:cNvGrpSpPr/>
          <p:nvPr/>
        </p:nvGrpSpPr>
        <p:grpSpPr>
          <a:xfrm>
            <a:off x="1816656" y="1375411"/>
            <a:ext cx="8229044" cy="2967989"/>
            <a:chOff x="1397556" y="1451611"/>
            <a:chExt cx="9396888" cy="3586884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A63ADA8D-01C0-4BD7-A135-45F7BE8B7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556" y="1451611"/>
              <a:ext cx="9396888" cy="358688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AF1E977-FCFC-484E-AF47-054190806B28}"/>
                </a:ext>
              </a:extLst>
            </p:cNvPr>
            <p:cNvSpPr/>
            <p:nvPr/>
          </p:nvSpPr>
          <p:spPr>
            <a:xfrm flipV="1">
              <a:off x="9669760" y="4561916"/>
              <a:ext cx="1124684" cy="45226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DDCD83-FFFE-46A6-B0A4-4D0BDA832549}"/>
                </a:ext>
              </a:extLst>
            </p:cNvPr>
            <p:cNvSpPr/>
            <p:nvPr/>
          </p:nvSpPr>
          <p:spPr>
            <a:xfrm flipV="1">
              <a:off x="2171700" y="2425697"/>
              <a:ext cx="736600" cy="431802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88288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8880ED-B00B-455C-8C51-34050B7D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Transmission between CloudSAMS and BCA System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A143E3-8F7F-46A2-9D5C-564860EE7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  <p:sp>
        <p:nvSpPr>
          <p:cNvPr id="5" name="圓角矩形 16">
            <a:extLst>
              <a:ext uri="{FF2B5EF4-FFF2-40B4-BE49-F238E27FC236}">
                <a16:creationId xmlns:a16="http://schemas.microsoft.com/office/drawing/2014/main" id="{13FF1A96-0509-47D6-9D3A-C7C8D33F18F5}"/>
              </a:ext>
            </a:extLst>
          </p:cNvPr>
          <p:cNvSpPr/>
          <p:nvPr/>
        </p:nvSpPr>
        <p:spPr>
          <a:xfrm>
            <a:off x="3996267" y="1270176"/>
            <a:ext cx="7936138" cy="5156784"/>
          </a:xfrm>
          <a:prstGeom prst="roundRect">
            <a:avLst/>
          </a:prstGeom>
          <a:solidFill>
            <a:schemeClr val="bg1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rgbClr val="2E75B6"/>
              </a:solidFill>
            </a:endParaRPr>
          </a:p>
        </p:txBody>
      </p:sp>
      <p:sp>
        <p:nvSpPr>
          <p:cNvPr id="6" name="文字方塊 6">
            <a:extLst>
              <a:ext uri="{FF2B5EF4-FFF2-40B4-BE49-F238E27FC236}">
                <a16:creationId xmlns:a16="http://schemas.microsoft.com/office/drawing/2014/main" id="{0D6A3870-D6AB-49CA-B533-D8287562ADD8}"/>
              </a:ext>
            </a:extLst>
          </p:cNvPr>
          <p:cNvSpPr txBox="1"/>
          <p:nvPr/>
        </p:nvSpPr>
        <p:spPr>
          <a:xfrm>
            <a:off x="6198200" y="1256473"/>
            <a:ext cx="325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 err="1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CloudSAMS</a:t>
            </a:r>
            <a:endParaRPr lang="zh-HK" altLang="en-US" sz="3600" b="1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圓角矩形 13">
            <a:extLst>
              <a:ext uri="{FF2B5EF4-FFF2-40B4-BE49-F238E27FC236}">
                <a16:creationId xmlns:a16="http://schemas.microsoft.com/office/drawing/2014/main" id="{2CB60E35-B2AA-4B23-A94A-2815548EB0CC}"/>
              </a:ext>
            </a:extLst>
          </p:cNvPr>
          <p:cNvSpPr/>
          <p:nvPr/>
        </p:nvSpPr>
        <p:spPr>
          <a:xfrm>
            <a:off x="259595" y="1478214"/>
            <a:ext cx="2749447" cy="4736319"/>
          </a:xfrm>
          <a:prstGeom prst="roundRect">
            <a:avLst/>
          </a:prstGeom>
          <a:solidFill>
            <a:srgbClr val="8BECF9"/>
          </a:solidFill>
          <a:ln w="1333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HKEAA’s BCA system</a:t>
            </a:r>
            <a:endParaRPr lang="zh-HK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圓角矩形 8">
            <a:extLst>
              <a:ext uri="{FF2B5EF4-FFF2-40B4-BE49-F238E27FC236}">
                <a16:creationId xmlns:a16="http://schemas.microsoft.com/office/drawing/2014/main" id="{8C93D4A3-C35E-44A3-A53F-F6C4B0F78076}"/>
              </a:ext>
            </a:extLst>
          </p:cNvPr>
          <p:cNvSpPr/>
          <p:nvPr/>
        </p:nvSpPr>
        <p:spPr>
          <a:xfrm>
            <a:off x="4267567" y="2216233"/>
            <a:ext cx="2362508" cy="856377"/>
          </a:xfrm>
          <a:prstGeom prst="roundRect">
            <a:avLst/>
          </a:prstGeom>
          <a:noFill/>
          <a:ln w="127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solidFill>
                  <a:schemeClr val="tx1"/>
                </a:solidFill>
              </a:rPr>
              <a:t>Student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8C8F55A0-780A-4FFF-8835-BE2D7430C35C}"/>
              </a:ext>
            </a:extLst>
          </p:cNvPr>
          <p:cNvSpPr/>
          <p:nvPr/>
        </p:nvSpPr>
        <p:spPr>
          <a:xfrm>
            <a:off x="4267568" y="3429000"/>
            <a:ext cx="2483990" cy="892669"/>
          </a:xfrm>
          <a:prstGeom prst="roundRect">
            <a:avLst/>
          </a:prstGeom>
          <a:noFill/>
          <a:ln w="127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solidFill>
                  <a:schemeClr val="tx1"/>
                </a:solidFill>
              </a:rPr>
              <a:t>Security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上彎箭號 20">
            <a:extLst>
              <a:ext uri="{FF2B5EF4-FFF2-40B4-BE49-F238E27FC236}">
                <a16:creationId xmlns:a16="http://schemas.microsoft.com/office/drawing/2014/main" id="{B6C253C8-F99D-48D9-BEAC-D39E24065ECE}"/>
              </a:ext>
            </a:extLst>
          </p:cNvPr>
          <p:cNvSpPr/>
          <p:nvPr/>
        </p:nvSpPr>
        <p:spPr>
          <a:xfrm flipV="1">
            <a:off x="6772856" y="2644421"/>
            <a:ext cx="4503914" cy="570491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4000" dirty="0">
              <a:solidFill>
                <a:schemeClr val="tx1"/>
              </a:solidFill>
            </a:endParaRPr>
          </a:p>
        </p:txBody>
      </p:sp>
      <p:sp>
        <p:nvSpPr>
          <p:cNvPr id="12" name="文字方塊 2">
            <a:extLst>
              <a:ext uri="{FF2B5EF4-FFF2-40B4-BE49-F238E27FC236}">
                <a16:creationId xmlns:a16="http://schemas.microsoft.com/office/drawing/2014/main" id="{07408C82-3D4E-48F2-B2CF-82153FFBBC41}"/>
              </a:ext>
            </a:extLst>
          </p:cNvPr>
          <p:cNvSpPr txBox="1"/>
          <p:nvPr/>
        </p:nvSpPr>
        <p:spPr>
          <a:xfrm>
            <a:off x="7622822" y="2110425"/>
            <a:ext cx="311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Relevant Student Data</a:t>
            </a:r>
            <a:endParaRPr lang="zh-HK" altLang="en-US" dirty="0"/>
          </a:p>
        </p:txBody>
      </p:sp>
      <p:sp>
        <p:nvSpPr>
          <p:cNvPr id="13" name="向右箭號 21">
            <a:extLst>
              <a:ext uri="{FF2B5EF4-FFF2-40B4-BE49-F238E27FC236}">
                <a16:creationId xmlns:a16="http://schemas.microsoft.com/office/drawing/2014/main" id="{3A0EB11F-9225-461E-8562-0D3D524EFDB5}"/>
              </a:ext>
            </a:extLst>
          </p:cNvPr>
          <p:cNvSpPr/>
          <p:nvPr/>
        </p:nvSpPr>
        <p:spPr>
          <a:xfrm>
            <a:off x="6926172" y="3714315"/>
            <a:ext cx="2483990" cy="3220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4000" dirty="0">
              <a:solidFill>
                <a:schemeClr val="tx1"/>
              </a:solidFill>
            </a:endParaRPr>
          </a:p>
        </p:txBody>
      </p:sp>
      <p:sp>
        <p:nvSpPr>
          <p:cNvPr id="14" name="圓角矩形 11">
            <a:extLst>
              <a:ext uri="{FF2B5EF4-FFF2-40B4-BE49-F238E27FC236}">
                <a16:creationId xmlns:a16="http://schemas.microsoft.com/office/drawing/2014/main" id="{36E95BEF-A1A1-46AA-BA5C-E66D1C33FA6F}"/>
              </a:ext>
            </a:extLst>
          </p:cNvPr>
          <p:cNvSpPr/>
          <p:nvPr/>
        </p:nvSpPr>
        <p:spPr>
          <a:xfrm>
            <a:off x="9556273" y="3301441"/>
            <a:ext cx="2183116" cy="856263"/>
          </a:xfrm>
          <a:prstGeom prst="roundRect">
            <a:avLst/>
          </a:prstGeom>
          <a:solidFill>
            <a:srgbClr val="B5D2EC"/>
          </a:solidFill>
          <a:ln w="1174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</a:t>
            </a:r>
            <a:endParaRPr lang="zh-HK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901DB21-AC39-4E72-863C-A028A5849CB9}"/>
              </a:ext>
            </a:extLst>
          </p:cNvPr>
          <p:cNvSpPr txBox="1"/>
          <p:nvPr/>
        </p:nvSpPr>
        <p:spPr>
          <a:xfrm>
            <a:off x="6926172" y="3314205"/>
            <a:ext cx="218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Access Right</a:t>
            </a:r>
            <a:endParaRPr lang="zh-HK" altLang="en-US" dirty="0"/>
          </a:p>
        </p:txBody>
      </p:sp>
      <p:sp>
        <p:nvSpPr>
          <p:cNvPr id="16" name="圓角矩形 10">
            <a:extLst>
              <a:ext uri="{FF2B5EF4-FFF2-40B4-BE49-F238E27FC236}">
                <a16:creationId xmlns:a16="http://schemas.microsoft.com/office/drawing/2014/main" id="{80725594-60C6-4B3C-AC04-23C7F54877F6}"/>
              </a:ext>
            </a:extLst>
          </p:cNvPr>
          <p:cNvSpPr/>
          <p:nvPr/>
        </p:nvSpPr>
        <p:spPr>
          <a:xfrm>
            <a:off x="9805352" y="4998672"/>
            <a:ext cx="1934037" cy="85626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solidFill>
                  <a:schemeClr val="tx1"/>
                </a:solidFill>
              </a:rPr>
              <a:t>CDS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向右箭號 14">
            <a:extLst>
              <a:ext uri="{FF2B5EF4-FFF2-40B4-BE49-F238E27FC236}">
                <a16:creationId xmlns:a16="http://schemas.microsoft.com/office/drawing/2014/main" id="{14FEA541-31AC-4576-A53F-4FA4A8498F15}"/>
              </a:ext>
            </a:extLst>
          </p:cNvPr>
          <p:cNvSpPr/>
          <p:nvPr/>
        </p:nvSpPr>
        <p:spPr>
          <a:xfrm>
            <a:off x="3199961" y="5005663"/>
            <a:ext cx="6533079" cy="322039"/>
          </a:xfrm>
          <a:prstGeom prst="rightArrow">
            <a:avLst/>
          </a:prstGeom>
          <a:solidFill>
            <a:srgbClr val="FFFF00"/>
          </a:solidFill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8" name="向右箭號 14">
            <a:extLst>
              <a:ext uri="{FF2B5EF4-FFF2-40B4-BE49-F238E27FC236}">
                <a16:creationId xmlns:a16="http://schemas.microsoft.com/office/drawing/2014/main" id="{AD69AF1B-F44E-4FAC-A5A9-2944F4ED580F}"/>
              </a:ext>
            </a:extLst>
          </p:cNvPr>
          <p:cNvSpPr/>
          <p:nvPr/>
        </p:nvSpPr>
        <p:spPr>
          <a:xfrm rot="10800000">
            <a:off x="3199960" y="5426804"/>
            <a:ext cx="6533079" cy="32203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向右箭號 14">
            <a:extLst>
              <a:ext uri="{FF2B5EF4-FFF2-40B4-BE49-F238E27FC236}">
                <a16:creationId xmlns:a16="http://schemas.microsoft.com/office/drawing/2014/main" id="{6D9CE651-178D-481A-8762-8C476761D6F8}"/>
              </a:ext>
            </a:extLst>
          </p:cNvPr>
          <p:cNvSpPr/>
          <p:nvPr/>
        </p:nvSpPr>
        <p:spPr>
          <a:xfrm rot="16200000">
            <a:off x="10342622" y="4426306"/>
            <a:ext cx="489029" cy="347788"/>
          </a:xfrm>
          <a:prstGeom prst="rightArrow">
            <a:avLst/>
          </a:prstGeom>
          <a:solidFill>
            <a:srgbClr val="FFFF00"/>
          </a:solidFill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3" name="向右箭號 14">
            <a:extLst>
              <a:ext uri="{FF2B5EF4-FFF2-40B4-BE49-F238E27FC236}">
                <a16:creationId xmlns:a16="http://schemas.microsoft.com/office/drawing/2014/main" id="{7F13907B-346A-4159-9723-608BB1156B71}"/>
              </a:ext>
            </a:extLst>
          </p:cNvPr>
          <p:cNvSpPr/>
          <p:nvPr/>
        </p:nvSpPr>
        <p:spPr>
          <a:xfrm rot="5400000">
            <a:off x="10881328" y="4436748"/>
            <a:ext cx="489030" cy="34778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073747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79ABF60B-00F5-47F2-BE08-693F56C2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9" y="1463520"/>
            <a:ext cx="6877050" cy="29241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98046ED-AD98-412F-BFFC-56A916DA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4A7C00-79CA-407B-87E8-AFC84D59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30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F505F9A-E417-4BC5-B2B2-38C181DE3093}"/>
              </a:ext>
            </a:extLst>
          </p:cNvPr>
          <p:cNvSpPr/>
          <p:nvPr/>
        </p:nvSpPr>
        <p:spPr>
          <a:xfrm>
            <a:off x="398256" y="4637392"/>
            <a:ext cx="11478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10. After pressing “Confirm” button and the data file is confirmed successfully, a system message will be shown at the top of the system and “Confirm” button will turn dimmed. 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7635D62-C667-414F-B5C6-69BF7B7677B7}"/>
              </a:ext>
            </a:extLst>
          </p:cNvPr>
          <p:cNvGrpSpPr/>
          <p:nvPr/>
        </p:nvGrpSpPr>
        <p:grpSpPr>
          <a:xfrm>
            <a:off x="4754723" y="1699020"/>
            <a:ext cx="1804388" cy="897263"/>
            <a:chOff x="1307802" y="1850048"/>
            <a:chExt cx="2529412" cy="116390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E602954-4815-401E-8EF2-222F9C99B370}"/>
                </a:ext>
              </a:extLst>
            </p:cNvPr>
            <p:cNvSpPr/>
            <p:nvPr/>
          </p:nvSpPr>
          <p:spPr>
            <a:xfrm flipV="1">
              <a:off x="2072786" y="2561684"/>
              <a:ext cx="719400" cy="45226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3800E9-935B-41F3-BF9B-A3045B7D64C5}"/>
                </a:ext>
              </a:extLst>
            </p:cNvPr>
            <p:cNvSpPr/>
            <p:nvPr/>
          </p:nvSpPr>
          <p:spPr>
            <a:xfrm flipV="1">
              <a:off x="1307802" y="1850048"/>
              <a:ext cx="2529412" cy="45226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3CF2332-40A1-46A4-8B1C-326EE0B88373}"/>
              </a:ext>
            </a:extLst>
          </p:cNvPr>
          <p:cNvGrpSpPr/>
          <p:nvPr/>
        </p:nvGrpSpPr>
        <p:grpSpPr>
          <a:xfrm>
            <a:off x="398256" y="1463520"/>
            <a:ext cx="3627372" cy="2905461"/>
            <a:chOff x="437470" y="2296549"/>
            <a:chExt cx="3627372" cy="2905461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55CC16D-35F5-43CC-A267-1CEE0D3D5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2345"/>
            <a:stretch/>
          </p:blipFill>
          <p:spPr>
            <a:xfrm>
              <a:off x="437470" y="2296549"/>
              <a:ext cx="3627372" cy="290546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35B49A4-0AEE-4E06-8D0A-D62CC6889464}"/>
                </a:ext>
              </a:extLst>
            </p:cNvPr>
            <p:cNvSpPr/>
            <p:nvPr/>
          </p:nvSpPr>
          <p:spPr>
            <a:xfrm flipV="1">
              <a:off x="1073726" y="3066906"/>
              <a:ext cx="513193" cy="348655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36C51222-7E65-4EDA-852A-6A58C9AAF577}"/>
              </a:ext>
            </a:extLst>
          </p:cNvPr>
          <p:cNvSpPr/>
          <p:nvPr/>
        </p:nvSpPr>
        <p:spPr bwMode="auto">
          <a:xfrm>
            <a:off x="4166359" y="2318585"/>
            <a:ext cx="308000" cy="4616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26130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00E8EE-62F9-46D9-9608-2EE5F0F1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Confirmed Outgoing Data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159618-75C1-4F6F-B862-350EE5937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31</a:t>
            </a:fld>
            <a:endParaRPr 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324D9BA-B0B4-4B54-8732-0B00B3B4ABF1}"/>
              </a:ext>
            </a:extLst>
          </p:cNvPr>
          <p:cNvGrpSpPr/>
          <p:nvPr/>
        </p:nvGrpSpPr>
        <p:grpSpPr>
          <a:xfrm>
            <a:off x="1846507" y="2185286"/>
            <a:ext cx="8956186" cy="3285736"/>
            <a:chOff x="963350" y="1520698"/>
            <a:chExt cx="10659836" cy="417933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F068035-9777-4D3C-9FED-8388FBBC8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350" y="1520698"/>
              <a:ext cx="10659836" cy="4179333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8D387E8-46FD-40F6-8230-B0B076E80F9B}"/>
                </a:ext>
              </a:extLst>
            </p:cNvPr>
            <p:cNvSpPr/>
            <p:nvPr/>
          </p:nvSpPr>
          <p:spPr>
            <a:xfrm flipV="1">
              <a:off x="963350" y="4988646"/>
              <a:ext cx="1306321" cy="711384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5BDEA0EA-F976-407A-A71F-0078E14C7E3F}"/>
              </a:ext>
            </a:extLst>
          </p:cNvPr>
          <p:cNvSpPr txBox="1"/>
          <p:nvPr/>
        </p:nvSpPr>
        <p:spPr>
          <a:xfrm>
            <a:off x="1785693" y="5728138"/>
            <a:ext cx="7806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11. The student data file is ready to be sent via CDS.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8FA605-6572-4FB3-89C4-A3854CCCE158}"/>
              </a:ext>
            </a:extLst>
          </p:cNvPr>
          <p:cNvSpPr/>
          <p:nvPr/>
        </p:nvSpPr>
        <p:spPr>
          <a:xfrm>
            <a:off x="1258475" y="1557649"/>
            <a:ext cx="9863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+mj-lt"/>
              </a:rPr>
              <a:t>HKEAA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 &gt; 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TSA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 &gt; 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Data Communication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 &gt; 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Confirmed Outgoing Data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77068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66E00-7C17-49DA-9571-EDBB86D5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4CDD2D-8068-4043-AB22-FE534FD8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32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AE6F00-E70F-48B0-8F25-D81A4D53D084}"/>
              </a:ext>
            </a:extLst>
          </p:cNvPr>
          <p:cNvSpPr/>
          <p:nvPr/>
        </p:nvSpPr>
        <p:spPr>
          <a:xfrm>
            <a:off x="2353733" y="2182505"/>
            <a:ext cx="767234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5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0994C6-986A-48B2-A8AE-C40601957281}"/>
              </a:ext>
            </a:extLst>
          </p:cNvPr>
          <p:cNvSpPr/>
          <p:nvPr/>
        </p:nvSpPr>
        <p:spPr>
          <a:xfrm>
            <a:off x="2072786" y="3567679"/>
            <a:ext cx="10202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5400" dirty="0">
                <a:solidFill>
                  <a:srgbClr val="7030A0"/>
                </a:solidFill>
                <a:latin typeface="Trebuchet MS" pitchFamily="34" charset="0"/>
              </a:rPr>
              <a:t>CDS &gt; Outgoing Message &gt; Maintain Message 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0234954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DF6476E2-8B8E-4278-88EA-3D99AEE5C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854455"/>
            <a:ext cx="8362950" cy="37814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D4E2D83-22FB-41DF-9605-E300F2F3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and Send Outgoing Message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3A156C-B98F-481F-9AB1-348D69B03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33</a:t>
            </a:fld>
            <a:endParaRPr 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8A8BCE-7D3A-4956-8A1B-6C77434C2486}"/>
              </a:ext>
            </a:extLst>
          </p:cNvPr>
          <p:cNvSpPr/>
          <p:nvPr/>
        </p:nvSpPr>
        <p:spPr>
          <a:xfrm flipV="1">
            <a:off x="4222772" y="5255362"/>
            <a:ext cx="1240971" cy="334365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3DE3E65-F2D9-4849-9E8F-CE33CF80F200}"/>
              </a:ext>
            </a:extLst>
          </p:cNvPr>
          <p:cNvSpPr/>
          <p:nvPr/>
        </p:nvSpPr>
        <p:spPr>
          <a:xfrm>
            <a:off x="3382036" y="5897930"/>
            <a:ext cx="5147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1. Click the TSA Student Data File.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8F7426-A622-40D8-AC13-AE54434BC92B}"/>
              </a:ext>
            </a:extLst>
          </p:cNvPr>
          <p:cNvSpPr txBox="1"/>
          <p:nvPr/>
        </p:nvSpPr>
        <p:spPr>
          <a:xfrm>
            <a:off x="2565079" y="1361572"/>
            <a:ext cx="6218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zh-TW" sz="2400" b="1" dirty="0">
                <a:ea typeface="新細明體" pitchFamily="18" charset="-120"/>
              </a:rPr>
              <a:t>CDS &gt; Outgoing Message &gt; Message List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07321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CE5C2B-88C1-435D-9DF6-0F8950FB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and Send Outgoing Message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21C4E7-40A8-4219-B1CA-FF2617CDA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34</a:t>
            </a:fld>
            <a:endParaRPr lang="en-US" dirty="0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9C1B89A9-7EB5-4FAE-B5B5-6E723EE3E399}"/>
              </a:ext>
            </a:extLst>
          </p:cNvPr>
          <p:cNvSpPr/>
          <p:nvPr/>
        </p:nvSpPr>
        <p:spPr bwMode="auto">
          <a:xfrm>
            <a:off x="5350397" y="3811934"/>
            <a:ext cx="511629" cy="5225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BAA8C8B1-CB24-4624-9CDA-EDBF4826F43F}"/>
              </a:ext>
            </a:extLst>
          </p:cNvPr>
          <p:cNvGrpSpPr/>
          <p:nvPr/>
        </p:nvGrpSpPr>
        <p:grpSpPr>
          <a:xfrm>
            <a:off x="5945637" y="2171932"/>
            <a:ext cx="5551530" cy="3608375"/>
            <a:chOff x="6327525" y="1266484"/>
            <a:chExt cx="5551530" cy="360837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1C427CB-28F2-4FC6-A3CD-DE4B807E2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846" r="17860" b="32937"/>
            <a:stretch/>
          </p:blipFill>
          <p:spPr>
            <a:xfrm>
              <a:off x="6327525" y="1266484"/>
              <a:ext cx="5551530" cy="3608375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1A9BCC7-1552-4681-ACC8-49448C2130B0}"/>
                </a:ext>
              </a:extLst>
            </p:cNvPr>
            <p:cNvSpPr/>
            <p:nvPr/>
          </p:nvSpPr>
          <p:spPr>
            <a:xfrm flipV="1">
              <a:off x="7896224" y="2622640"/>
              <a:ext cx="1895475" cy="283846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63CDDFD-3298-4ADC-944B-CEFA63C83D2E}"/>
                </a:ext>
              </a:extLst>
            </p:cNvPr>
            <p:cNvSpPr/>
            <p:nvPr/>
          </p:nvSpPr>
          <p:spPr>
            <a:xfrm flipV="1">
              <a:off x="6810375" y="1924050"/>
              <a:ext cx="628649" cy="354328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132A169A-47AD-4AAB-B18E-C11EC60439C0}"/>
              </a:ext>
            </a:extLst>
          </p:cNvPr>
          <p:cNvSpPr/>
          <p:nvPr/>
        </p:nvSpPr>
        <p:spPr>
          <a:xfrm>
            <a:off x="500311" y="1533850"/>
            <a:ext cx="4058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2. Press “Send” button.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3B1A29-910B-4AF8-B0FE-8CE66DEF69DF}"/>
              </a:ext>
            </a:extLst>
          </p:cNvPr>
          <p:cNvSpPr/>
          <p:nvPr/>
        </p:nvSpPr>
        <p:spPr>
          <a:xfrm>
            <a:off x="5328556" y="1472703"/>
            <a:ext cx="6763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3. In the new dialogue box, enter School Key.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7DFE7F-C557-4D36-8CD1-A46EF8FBD316}"/>
              </a:ext>
            </a:extLst>
          </p:cNvPr>
          <p:cNvSpPr/>
          <p:nvPr/>
        </p:nvSpPr>
        <p:spPr>
          <a:xfrm>
            <a:off x="6383973" y="5154464"/>
            <a:ext cx="4652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latin typeface="+mj-lt"/>
                <a:ea typeface="新細明體" pitchFamily="18" charset="-120"/>
              </a:rPr>
              <a:t>4. Press “Send” button.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84DF42F-8EF8-42D1-A0C3-B1E55F4DE4DC}"/>
              </a:ext>
            </a:extLst>
          </p:cNvPr>
          <p:cNvGrpSpPr/>
          <p:nvPr/>
        </p:nvGrpSpPr>
        <p:grpSpPr>
          <a:xfrm>
            <a:off x="350964" y="2016443"/>
            <a:ext cx="4902019" cy="3919351"/>
            <a:chOff x="88804" y="2032000"/>
            <a:chExt cx="4902019" cy="391935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AFA45305-0639-440F-91B1-79C1ABD07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804" y="2171932"/>
              <a:ext cx="4902019" cy="3779419"/>
            </a:xfrm>
            <a:prstGeom prst="rect">
              <a:avLst/>
            </a:prstGeom>
          </p:spPr>
        </p:pic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E3089BA0-4189-4241-BBD2-1709491C5668}"/>
                </a:ext>
              </a:extLst>
            </p:cNvPr>
            <p:cNvGrpSpPr/>
            <p:nvPr/>
          </p:nvGrpSpPr>
          <p:grpSpPr>
            <a:xfrm>
              <a:off x="1989140" y="2032000"/>
              <a:ext cx="481133" cy="1203437"/>
              <a:chOff x="1916342" y="1767132"/>
              <a:chExt cx="454002" cy="113935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D358D61-52D3-4762-998C-5D1727D634F4}"/>
                  </a:ext>
                </a:extLst>
              </p:cNvPr>
              <p:cNvSpPr/>
              <p:nvPr/>
            </p:nvSpPr>
            <p:spPr>
              <a:xfrm flipV="1">
                <a:off x="1916342" y="2622640"/>
                <a:ext cx="454002" cy="283846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cxnSp>
            <p:nvCxnSpPr>
              <p:cNvPr id="18" name="直線單箭頭接點 17">
                <a:extLst>
                  <a:ext uri="{FF2B5EF4-FFF2-40B4-BE49-F238E27FC236}">
                    <a16:creationId xmlns:a16="http://schemas.microsoft.com/office/drawing/2014/main" id="{D7DE0715-F998-47E3-BF39-72D7D1CF7134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 bwMode="auto">
              <a:xfrm flipV="1">
                <a:off x="2143343" y="1767132"/>
                <a:ext cx="0" cy="85550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574C22F-1881-487F-96E2-FCDC5682C880}"/>
              </a:ext>
            </a:extLst>
          </p:cNvPr>
          <p:cNvCxnSpPr>
            <a:cxnSpLocks/>
          </p:cNvCxnSpPr>
          <p:nvPr/>
        </p:nvCxnSpPr>
        <p:spPr bwMode="auto">
          <a:xfrm flipV="1">
            <a:off x="9092655" y="1997050"/>
            <a:ext cx="0" cy="15451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9A71CB06-2A01-4458-AA8C-E6EA5DF8EE89}"/>
              </a:ext>
            </a:extLst>
          </p:cNvPr>
          <p:cNvCxnSpPr>
            <a:cxnSpLocks/>
          </p:cNvCxnSpPr>
          <p:nvPr/>
        </p:nvCxnSpPr>
        <p:spPr bwMode="auto">
          <a:xfrm>
            <a:off x="6545382" y="3235437"/>
            <a:ext cx="0" cy="1915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599706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4A9BAB-0D3E-4683-A305-9242CA04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Outgoing Message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65C645-7B03-4B73-A7D9-1EB319ADE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35</a:t>
            </a:fld>
            <a:endParaRPr lang="en-US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533AE65-CDCD-4E74-A368-C9BCA0A99D55}"/>
              </a:ext>
            </a:extLst>
          </p:cNvPr>
          <p:cNvGrpSpPr/>
          <p:nvPr/>
        </p:nvGrpSpPr>
        <p:grpSpPr>
          <a:xfrm>
            <a:off x="241006" y="1639894"/>
            <a:ext cx="10286223" cy="4816783"/>
            <a:chOff x="938825" y="1450435"/>
            <a:chExt cx="10958839" cy="4832541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B235F353-0E01-4DE5-8CD7-93023C743DF3}"/>
                </a:ext>
              </a:extLst>
            </p:cNvPr>
            <p:cNvGrpSpPr/>
            <p:nvPr/>
          </p:nvGrpSpPr>
          <p:grpSpPr>
            <a:xfrm>
              <a:off x="938825" y="1450435"/>
              <a:ext cx="4531809" cy="3598950"/>
              <a:chOff x="1086399" y="1424705"/>
              <a:chExt cx="7963009" cy="4766880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54F09488-0317-4A4A-B977-328F62B81E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0523"/>
              <a:stretch/>
            </p:blipFill>
            <p:spPr>
              <a:xfrm>
                <a:off x="1086400" y="1424705"/>
                <a:ext cx="7963008" cy="4766880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3CC568F-E562-4835-8409-3C9371556369}"/>
                  </a:ext>
                </a:extLst>
              </p:cNvPr>
              <p:cNvSpPr/>
              <p:nvPr/>
            </p:nvSpPr>
            <p:spPr>
              <a:xfrm flipV="1">
                <a:off x="1791871" y="5824307"/>
                <a:ext cx="1131634" cy="367277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509CCC3-C095-46B3-935E-1B57D1F90190}"/>
                  </a:ext>
                </a:extLst>
              </p:cNvPr>
              <p:cNvSpPr/>
              <p:nvPr/>
            </p:nvSpPr>
            <p:spPr>
              <a:xfrm flipV="1">
                <a:off x="1086399" y="1688040"/>
                <a:ext cx="7852650" cy="367276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688EECBF-23C5-4AF8-938D-6D0D05EEC980}"/>
                </a:ext>
              </a:extLst>
            </p:cNvPr>
            <p:cNvGrpSpPr/>
            <p:nvPr/>
          </p:nvGrpSpPr>
          <p:grpSpPr>
            <a:xfrm>
              <a:off x="3204730" y="2436686"/>
              <a:ext cx="5325897" cy="3078283"/>
              <a:chOff x="4939119" y="2071451"/>
              <a:chExt cx="5678377" cy="3441481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9D024F65-A012-4AAC-8480-3AC01D32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7381"/>
              <a:stretch/>
            </p:blipFill>
            <p:spPr>
              <a:xfrm>
                <a:off x="4939119" y="2071451"/>
                <a:ext cx="5678377" cy="3441481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7C9C2E4-95E0-4080-9501-545E4626EB82}"/>
                  </a:ext>
                </a:extLst>
              </p:cNvPr>
              <p:cNvSpPr/>
              <p:nvPr/>
            </p:nvSpPr>
            <p:spPr>
              <a:xfrm flipV="1">
                <a:off x="5456576" y="5133339"/>
                <a:ext cx="802997" cy="350493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0148BC23-AB97-4015-A533-D5724F175F2B}"/>
                </a:ext>
              </a:extLst>
            </p:cNvPr>
            <p:cNvGrpSpPr/>
            <p:nvPr/>
          </p:nvGrpSpPr>
          <p:grpSpPr>
            <a:xfrm>
              <a:off x="5952746" y="2760752"/>
              <a:ext cx="5944918" cy="3522224"/>
              <a:chOff x="5952746" y="2760752"/>
              <a:chExt cx="5944918" cy="3522224"/>
            </a:xfrm>
          </p:grpSpPr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848DE4BA-2B86-46C9-A44C-5FED7765E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2746" y="2760752"/>
                <a:ext cx="5944918" cy="35222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A915C26-DFF9-4E74-98BC-DAF4F5213855}"/>
                  </a:ext>
                </a:extLst>
              </p:cNvPr>
              <p:cNvSpPr/>
              <p:nvPr/>
            </p:nvSpPr>
            <p:spPr>
              <a:xfrm flipV="1">
                <a:off x="6514121" y="5979459"/>
                <a:ext cx="911438" cy="303516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</p:grp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1C820EA-B65B-46C0-BAE3-8289A49B8F1B}"/>
              </a:ext>
            </a:extLst>
          </p:cNvPr>
          <p:cNvSpPr/>
          <p:nvPr/>
        </p:nvSpPr>
        <p:spPr>
          <a:xfrm>
            <a:off x="4863476" y="1214634"/>
            <a:ext cx="7087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5.Sucessful message is seen at the top of the screen. Message status will change from “Processing” to “Received”. </a:t>
            </a:r>
          </a:p>
        </p:txBody>
      </p:sp>
    </p:spTree>
    <p:extLst>
      <p:ext uri="{BB962C8B-B14F-4D97-AF65-F5344CB8AC3E}">
        <p14:creationId xmlns:p14="http://schemas.microsoft.com/office/powerpoint/2010/main" val="224766665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66E00-7C17-49DA-9571-EDBB86D5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4CDD2D-8068-4043-AB22-FE534FD8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36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AE6F00-E70F-48B0-8F25-D81A4D53D084}"/>
              </a:ext>
            </a:extLst>
          </p:cNvPr>
          <p:cNvSpPr/>
          <p:nvPr/>
        </p:nvSpPr>
        <p:spPr>
          <a:xfrm>
            <a:off x="2793601" y="2647257"/>
            <a:ext cx="66047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TSA </a:t>
            </a:r>
            <a:r>
              <a:rPr lang="en-US" altLang="zh-TW" sz="7500" cap="all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</a:t>
            </a:r>
            <a:endParaRPr lang="en-US" altLang="zh-TW" sz="7500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86917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667CB3-0A15-4126-B3DF-753471FC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TSA Report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3E0BFB-D5CA-4AEF-B0A7-591793C68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37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0AF20E-8653-4629-931B-11332BEF531E}"/>
              </a:ext>
            </a:extLst>
          </p:cNvPr>
          <p:cNvSpPr/>
          <p:nvPr/>
        </p:nvSpPr>
        <p:spPr>
          <a:xfrm>
            <a:off x="111035" y="2671773"/>
            <a:ext cx="4080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9900"/>
                </a:solidFill>
                <a:latin typeface="+mj-lt"/>
                <a:ea typeface="新細明體" pitchFamily="18" charset="-120"/>
              </a:rPr>
              <a:t>2. Press “Search” button.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5A8C148-8237-4D43-ABD3-BBD8AAFD569D}"/>
              </a:ext>
            </a:extLst>
          </p:cNvPr>
          <p:cNvSpPr/>
          <p:nvPr/>
        </p:nvSpPr>
        <p:spPr>
          <a:xfrm>
            <a:off x="142903" y="4928945"/>
            <a:ext cx="3668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9900"/>
                </a:solidFill>
                <a:latin typeface="+mj-lt"/>
                <a:ea typeface="新細明體" pitchFamily="18" charset="-120"/>
              </a:rPr>
              <a:t>3. Choose “Built-in Template”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98DA5E3D-3984-45F8-A32E-203453542DC3}"/>
              </a:ext>
            </a:extLst>
          </p:cNvPr>
          <p:cNvGrpSpPr/>
          <p:nvPr/>
        </p:nvGrpSpPr>
        <p:grpSpPr>
          <a:xfrm>
            <a:off x="3022290" y="2078189"/>
            <a:ext cx="9026807" cy="4130566"/>
            <a:chOff x="2916620" y="1982819"/>
            <a:chExt cx="9144000" cy="4071139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8AD61050-3F53-4F14-85AE-B1EE467CB94F}"/>
                </a:ext>
              </a:extLst>
            </p:cNvPr>
            <p:cNvGrpSpPr/>
            <p:nvPr/>
          </p:nvGrpSpPr>
          <p:grpSpPr>
            <a:xfrm>
              <a:off x="4666189" y="1982819"/>
              <a:ext cx="7394431" cy="4071139"/>
              <a:chOff x="1681090" y="1745502"/>
              <a:chExt cx="8829820" cy="4257964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BD74A9FA-FF26-4D55-866B-0535FFBD3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81090" y="1745502"/>
                <a:ext cx="8829820" cy="4257964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BF35138-5036-4701-AE0B-E80F95F2B2A7}"/>
                  </a:ext>
                </a:extLst>
              </p:cNvPr>
              <p:cNvSpPr/>
              <p:nvPr/>
            </p:nvSpPr>
            <p:spPr>
              <a:xfrm flipV="1">
                <a:off x="4117796" y="3874483"/>
                <a:ext cx="1978204" cy="461664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7D8CE98-0E59-40AD-93ED-00D810659FA1}"/>
                  </a:ext>
                </a:extLst>
              </p:cNvPr>
              <p:cNvSpPr/>
              <p:nvPr/>
            </p:nvSpPr>
            <p:spPr>
              <a:xfrm flipV="1">
                <a:off x="1854197" y="2806258"/>
                <a:ext cx="1235844" cy="461666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BB5103A-27A3-4F0B-A412-C66EE87CDEDC}"/>
                  </a:ext>
                </a:extLst>
              </p:cNvPr>
              <p:cNvSpPr/>
              <p:nvPr/>
            </p:nvSpPr>
            <p:spPr>
              <a:xfrm flipV="1">
                <a:off x="1681090" y="4881665"/>
                <a:ext cx="8829820" cy="461666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</p:grp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C856A0E3-640D-4464-B6E2-5F586E3A01A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99489" y="3115976"/>
              <a:ext cx="97244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1ABF4D6D-66E4-494B-8E75-458948D67C8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31930" y="4062954"/>
              <a:ext cx="3474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9DC48426-8053-4360-A2E2-BF06596271B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16620" y="5202083"/>
              <a:ext cx="174956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CAA91CC2-959B-49E1-AA57-2C56A961BFEA}"/>
              </a:ext>
            </a:extLst>
          </p:cNvPr>
          <p:cNvSpPr/>
          <p:nvPr/>
        </p:nvSpPr>
        <p:spPr>
          <a:xfrm>
            <a:off x="111035" y="3800125"/>
            <a:ext cx="3174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009900"/>
                </a:solidFill>
                <a:latin typeface="+mj-lt"/>
                <a:ea typeface="新細明體" pitchFamily="18" charset="-120"/>
              </a:rPr>
              <a:t>1. Choose language.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A5C3BC9-2A82-455A-BDDE-065E5BDF41CE}"/>
              </a:ext>
            </a:extLst>
          </p:cNvPr>
          <p:cNvSpPr/>
          <p:nvPr/>
        </p:nvSpPr>
        <p:spPr>
          <a:xfrm>
            <a:off x="4191519" y="1437805"/>
            <a:ext cx="356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+mj-lt"/>
              </a:rPr>
              <a:t>HKEAA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 &gt; 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TSA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 &gt; 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Report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696144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D407B-B109-440D-89F3-F9500357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en-US"/>
              <a:t>TSA Report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B730E9-09D3-4085-84E4-363CD81C8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38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47701F-6F95-4D6C-A028-1F8D5A7B829A}"/>
              </a:ext>
            </a:extLst>
          </p:cNvPr>
          <p:cNvSpPr/>
          <p:nvPr/>
        </p:nvSpPr>
        <p:spPr>
          <a:xfrm>
            <a:off x="118531" y="501026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+mj-lt"/>
              </a:rPr>
              <a:t>Note: </a:t>
            </a:r>
          </a:p>
          <a:p>
            <a:r>
              <a:rPr lang="en-US" altLang="zh-TW" sz="2400" b="1" dirty="0">
                <a:latin typeface="+mj-lt"/>
              </a:rPr>
              <a:t>The information on report is based on the latest confirmed and sent TSA data file.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038160C-01D0-4627-B9A7-46A1139C80A4}"/>
              </a:ext>
            </a:extLst>
          </p:cNvPr>
          <p:cNvGrpSpPr/>
          <p:nvPr/>
        </p:nvGrpSpPr>
        <p:grpSpPr>
          <a:xfrm>
            <a:off x="213163" y="1591295"/>
            <a:ext cx="11684501" cy="2914650"/>
            <a:chOff x="133212" y="1967048"/>
            <a:chExt cx="11684501" cy="291465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B5DF693-BF1D-400E-8104-2A19295BB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921"/>
            <a:stretch/>
          </p:blipFill>
          <p:spPr>
            <a:xfrm>
              <a:off x="3874000" y="1967048"/>
              <a:ext cx="7943713" cy="29146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84EF912B-D7F6-483E-8542-D4A5E6AD778B}"/>
                </a:ext>
              </a:extLst>
            </p:cNvPr>
            <p:cNvGrpSpPr/>
            <p:nvPr/>
          </p:nvGrpSpPr>
          <p:grpSpPr>
            <a:xfrm>
              <a:off x="3873999" y="2299769"/>
              <a:ext cx="7943713" cy="2581928"/>
              <a:chOff x="3743875" y="3116315"/>
              <a:chExt cx="7943713" cy="2581928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57D10FD-A558-41BF-BD2E-8A4A380DD815}"/>
                  </a:ext>
                </a:extLst>
              </p:cNvPr>
              <p:cNvSpPr/>
              <p:nvPr/>
            </p:nvSpPr>
            <p:spPr>
              <a:xfrm flipV="1">
                <a:off x="3743875" y="3736424"/>
                <a:ext cx="7943713" cy="1961819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DCCB8C4-082F-4E69-BA3D-49E5EAC28464}"/>
                  </a:ext>
                </a:extLst>
              </p:cNvPr>
              <p:cNvSpPr/>
              <p:nvPr/>
            </p:nvSpPr>
            <p:spPr>
              <a:xfrm flipV="1">
                <a:off x="3743876" y="3116315"/>
                <a:ext cx="1307600" cy="312684"/>
              </a:xfrm>
              <a:prstGeom prst="rect">
                <a:avLst/>
              </a:prstGeom>
              <a:noFill/>
              <a:ln w="508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</p:grp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D5FB3965-A309-48A1-940F-7423F1C1C19B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flipH="1">
              <a:off x="2564793" y="3900787"/>
              <a:ext cx="130920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E6CB1B6B-0EC8-4000-B36B-7627E097942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14014" y="2481653"/>
              <a:ext cx="95998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5F99D76-FCCE-4F05-83D2-C8D47DAB12BC}"/>
                </a:ext>
              </a:extLst>
            </p:cNvPr>
            <p:cNvSpPr/>
            <p:nvPr/>
          </p:nvSpPr>
          <p:spPr>
            <a:xfrm>
              <a:off x="133212" y="3574116"/>
              <a:ext cx="24315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2400" b="1" dirty="0">
                  <a:solidFill>
                    <a:srgbClr val="009900"/>
                  </a:solidFill>
                  <a:latin typeface="+mj-lt"/>
                  <a:ea typeface="新細明體" pitchFamily="18" charset="-120"/>
                </a:rPr>
                <a:t>4. Choose print criteria.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9C2519F-B85A-4EEA-AA77-2D2EDAB45CF1}"/>
                </a:ext>
              </a:extLst>
            </p:cNvPr>
            <p:cNvSpPr/>
            <p:nvPr/>
          </p:nvSpPr>
          <p:spPr>
            <a:xfrm>
              <a:off x="133213" y="2079235"/>
              <a:ext cx="30423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2400" b="1" dirty="0">
                  <a:solidFill>
                    <a:srgbClr val="009900"/>
                  </a:solidFill>
                  <a:latin typeface="+mj-lt"/>
                  <a:ea typeface="新細明體" pitchFamily="18" charset="-120"/>
                </a:rPr>
                <a:t>5. Press “Preview &amp; Print” button.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30549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579717-51BE-4D45-8511-C41C9BDE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Sample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9CFD97-AA0F-4231-892B-8B7BC4FF6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39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28C041-9E39-4FA3-9529-AA2D4F809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660524"/>
            <a:ext cx="11089661" cy="39655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84564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95E66A-0BE8-4D35-A518-E2524652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664" y="197487"/>
            <a:ext cx="9550400" cy="762000"/>
          </a:xfrm>
        </p:spPr>
        <p:txBody>
          <a:bodyPr/>
          <a:lstStyle/>
          <a:p>
            <a:r>
              <a:rPr lang="en-US" dirty="0"/>
              <a:t>Overview of Workflow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F70EEE-8108-49AE-9C5B-DF0D61FA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509713"/>
            <a:ext cx="11471965" cy="4608512"/>
          </a:xfrm>
        </p:spPr>
        <p:txBody>
          <a:bodyPr/>
          <a:lstStyle/>
          <a:p>
            <a:r>
              <a:rPr lang="en-US" altLang="zh-HK" b="1" dirty="0">
                <a:solidFill>
                  <a:schemeClr val="tx1"/>
                </a:solidFill>
              </a:rPr>
              <a:t>Workflow to submit TSA Student Data file via CDS in </a:t>
            </a:r>
            <a:r>
              <a:rPr lang="en-US" altLang="zh-HK" b="1" dirty="0" err="1">
                <a:solidFill>
                  <a:schemeClr val="tx1"/>
                </a:solidFill>
              </a:rPr>
              <a:t>CloudSAMS</a:t>
            </a:r>
            <a:r>
              <a:rPr lang="en-US" altLang="zh-HK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1.	CDS &gt; Incoming Message</a:t>
            </a:r>
          </a:p>
          <a:p>
            <a:pPr marL="969963" indent="0">
              <a:buClrTx/>
              <a:buSzPct val="100000"/>
              <a:buNone/>
            </a:pPr>
            <a:r>
              <a:rPr lang="en-US" altLang="zh-HK" dirty="0">
                <a:solidFill>
                  <a:schemeClr val="tx1"/>
                </a:solidFill>
              </a:rPr>
              <a:t>Decrypt the parameter file “TSA parameter file for secondary school”.</a:t>
            </a:r>
          </a:p>
          <a:p>
            <a:pPr marL="969963" indent="0">
              <a:buClrTx/>
              <a:buSzPct val="100000"/>
              <a:buNone/>
            </a:pPr>
            <a:endParaRPr lang="en-US" altLang="zh-HK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2.	HKEAA &gt; TSA &gt; Data Communication &gt; Process Incoming Data</a:t>
            </a:r>
          </a:p>
          <a:p>
            <a:pPr marL="969963" indent="0">
              <a:buClrTx/>
              <a:buSzPct val="100000"/>
              <a:buNone/>
            </a:pPr>
            <a:r>
              <a:rPr lang="en-US" altLang="zh-HK" dirty="0">
                <a:solidFill>
                  <a:schemeClr val="tx1"/>
                </a:solidFill>
              </a:rPr>
              <a:t>Import parameter file “TSA parameter file for secondary school”.</a:t>
            </a:r>
          </a:p>
          <a:p>
            <a:pPr marL="969963" indent="0">
              <a:buClrTx/>
              <a:buSzPct val="100000"/>
              <a:buNone/>
            </a:pPr>
            <a:endParaRPr lang="en-US" altLang="zh-HK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3. 	</a:t>
            </a:r>
            <a:r>
              <a:rPr lang="fi-FI" altLang="zh-HK" b="1" dirty="0">
                <a:solidFill>
                  <a:srgbClr val="008000"/>
                </a:solidFill>
              </a:rPr>
              <a:t>HKEAA &gt; TSA &gt; Maintain Student Data</a:t>
            </a:r>
          </a:p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	</a:t>
            </a:r>
            <a:r>
              <a:rPr lang="en-US" altLang="zh-HK" dirty="0">
                <a:solidFill>
                  <a:schemeClr val="tx1"/>
                </a:solidFill>
              </a:rPr>
              <a:t>Maintain and save the student data.</a:t>
            </a:r>
          </a:p>
          <a:p>
            <a:pPr marL="0" indent="0">
              <a:buClrTx/>
              <a:buSzPct val="100000"/>
              <a:buNone/>
            </a:pPr>
            <a:endParaRPr lang="en-US" altLang="zh-HK" b="1" dirty="0">
              <a:solidFill>
                <a:srgbClr val="008000"/>
              </a:solidFill>
            </a:endParaRPr>
          </a:p>
          <a:p>
            <a:pPr marL="969963" indent="0">
              <a:buClrTx/>
              <a:buSzPct val="100000"/>
              <a:buNone/>
            </a:pPr>
            <a:endParaRPr lang="en-US" altLang="zh-HK" b="1" dirty="0">
              <a:solidFill>
                <a:schemeClr val="tx1"/>
              </a:solidFill>
            </a:endParaRPr>
          </a:p>
          <a:p>
            <a:endParaRPr lang="en-US" altLang="zh-HK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20D05A-404E-41EA-97DF-BE4A8D65D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3168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66E00-7C17-49DA-9571-EDBB86D5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4CDD2D-8068-4043-AB22-FE534FD8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40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AE6F00-E70F-48B0-8F25-D81A4D53D084}"/>
              </a:ext>
            </a:extLst>
          </p:cNvPr>
          <p:cNvSpPr/>
          <p:nvPr/>
        </p:nvSpPr>
        <p:spPr>
          <a:xfrm>
            <a:off x="3148803" y="2927572"/>
            <a:ext cx="53008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1348236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95E66A-0BE8-4D35-A518-E2524652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664" y="197487"/>
            <a:ext cx="9550400" cy="762000"/>
          </a:xfrm>
        </p:spPr>
        <p:txBody>
          <a:bodyPr/>
          <a:lstStyle/>
          <a:p>
            <a:r>
              <a:rPr lang="en-US" dirty="0"/>
              <a:t>Overview of Workflow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F70EEE-8108-49AE-9C5B-DF0D61FA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509713"/>
            <a:ext cx="11471965" cy="4608512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4.	HKEAA &gt; TSA &gt; Data Communication &gt; Prepare Outgoing Data</a:t>
            </a:r>
          </a:p>
          <a:p>
            <a:pPr marL="969963" indent="0">
              <a:buClrTx/>
              <a:buSzPct val="100000"/>
              <a:buNone/>
            </a:pPr>
            <a:r>
              <a:rPr lang="en-US" altLang="zh-HK" dirty="0">
                <a:solidFill>
                  <a:schemeClr val="tx1"/>
                </a:solidFill>
              </a:rPr>
              <a:t>Prepare the TSA Student Data file and check the report.  If there is no problem, confirm the TSA Student Data file”.</a:t>
            </a:r>
          </a:p>
          <a:p>
            <a:pPr marL="969963" indent="0">
              <a:buClrTx/>
              <a:buSzPct val="100000"/>
              <a:buNone/>
            </a:pPr>
            <a:endParaRPr lang="en-US" altLang="zh-HK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r>
              <a:rPr lang="en-US" altLang="zh-HK" b="1" dirty="0">
                <a:solidFill>
                  <a:srgbClr val="008000"/>
                </a:solidFill>
              </a:rPr>
              <a:t>5.	CDS &gt; Outgoing Message &gt; Maintain Message</a:t>
            </a:r>
          </a:p>
          <a:p>
            <a:pPr marL="969963" indent="0">
              <a:buClrTx/>
              <a:buSzPct val="100000"/>
              <a:buNone/>
            </a:pPr>
            <a:r>
              <a:rPr lang="en-US" altLang="zh-HK" dirty="0">
                <a:solidFill>
                  <a:schemeClr val="tx1"/>
                </a:solidFill>
              </a:rPr>
              <a:t>Encrypt and send the TSA Student Data file.</a:t>
            </a:r>
            <a:endParaRPr lang="en-US" altLang="zh-HK" sz="700" b="1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endParaRPr lang="en-US" altLang="zh-HK" b="1" dirty="0">
              <a:solidFill>
                <a:srgbClr val="008000"/>
              </a:solidFill>
            </a:endParaRPr>
          </a:p>
          <a:p>
            <a:pPr marL="969963" indent="0">
              <a:buClrTx/>
              <a:buSzPct val="100000"/>
              <a:buNone/>
            </a:pPr>
            <a:endParaRPr lang="en-US" altLang="zh-HK" b="1" dirty="0">
              <a:solidFill>
                <a:schemeClr val="tx1"/>
              </a:solidFill>
            </a:endParaRPr>
          </a:p>
          <a:p>
            <a:endParaRPr lang="en-US" altLang="zh-HK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20D05A-404E-41EA-97DF-BE4A8D65D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524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0253A-4880-4D37-8EDF-27CA17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02E5E-F37E-430D-9E44-BF4A50DA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2917DE-A781-4073-B14A-FA7BAE0F061D}"/>
              </a:ext>
            </a:extLst>
          </p:cNvPr>
          <p:cNvSpPr/>
          <p:nvPr/>
        </p:nvSpPr>
        <p:spPr>
          <a:xfrm>
            <a:off x="3048000" y="1875425"/>
            <a:ext cx="6096000" cy="1246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1</a:t>
            </a:r>
            <a:endParaRPr lang="zh-TW" altLang="en-US" sz="7500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FCC8869-E29F-421C-B23C-5F66C782638C}"/>
              </a:ext>
            </a:extLst>
          </p:cNvPr>
          <p:cNvSpPr txBox="1">
            <a:spLocks/>
          </p:cNvSpPr>
          <p:nvPr/>
        </p:nvSpPr>
        <p:spPr bwMode="auto">
          <a:xfrm>
            <a:off x="2653795" y="3429000"/>
            <a:ext cx="8301076" cy="1338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altLang="zh-TW" sz="5400" dirty="0">
                <a:solidFill>
                  <a:srgbClr val="7030A0"/>
                </a:solidFill>
                <a:latin typeface="Trebuchet MS" pitchFamily="34" charset="0"/>
              </a:rPr>
              <a:t>CDS &gt; Incoming Message</a:t>
            </a:r>
            <a:endParaRPr lang="zh-TW" altLang="en-US" sz="5200" kern="0" dirty="0"/>
          </a:p>
        </p:txBody>
      </p:sp>
    </p:spTree>
    <p:extLst>
      <p:ext uri="{BB962C8B-B14F-4D97-AF65-F5344CB8AC3E}">
        <p14:creationId xmlns:p14="http://schemas.microsoft.com/office/powerpoint/2010/main" val="36316737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074" y="183431"/>
            <a:ext cx="9550400" cy="762000"/>
          </a:xfrm>
        </p:spPr>
        <p:txBody>
          <a:bodyPr/>
          <a:lstStyle/>
          <a:p>
            <a:r>
              <a:rPr lang="en-US" dirty="0"/>
              <a:t>Decrypt TSA Parameter at CDS module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0FE6B41-38B5-401F-AA1F-82AD49E93488}"/>
              </a:ext>
            </a:extLst>
          </p:cNvPr>
          <p:cNvGrpSpPr/>
          <p:nvPr/>
        </p:nvGrpSpPr>
        <p:grpSpPr>
          <a:xfrm>
            <a:off x="3151435" y="1824976"/>
            <a:ext cx="8062624" cy="4468593"/>
            <a:chOff x="3296547" y="1773493"/>
            <a:chExt cx="8062624" cy="4468593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2FC4D58-56C0-4165-A427-22CA72476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6547" y="1773493"/>
              <a:ext cx="6677025" cy="3943350"/>
            </a:xfrm>
            <a:prstGeom prst="rect">
              <a:avLst/>
            </a:prstGeom>
          </p:spPr>
        </p:pic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563AF954-6DCD-4272-BB90-C0E170DE9F1A}"/>
                </a:ext>
              </a:extLst>
            </p:cNvPr>
            <p:cNvGrpSpPr/>
            <p:nvPr/>
          </p:nvGrpSpPr>
          <p:grpSpPr>
            <a:xfrm>
              <a:off x="3873713" y="5203275"/>
              <a:ext cx="7485458" cy="1038811"/>
              <a:chOff x="2452692" y="5743615"/>
              <a:chExt cx="8867340" cy="1204963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E44D92C8-C24C-48C7-B2B5-250B05A9FBBF}"/>
                  </a:ext>
                </a:extLst>
              </p:cNvPr>
              <p:cNvSpPr/>
              <p:nvPr/>
            </p:nvSpPr>
            <p:spPr>
              <a:xfrm>
                <a:off x="4113978" y="5743615"/>
                <a:ext cx="1487066" cy="562653"/>
              </a:xfrm>
              <a:prstGeom prst="rect">
                <a:avLst/>
              </a:prstGeom>
              <a:noFill/>
              <a:ln w="60325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sp>
            <p:nvSpPr>
              <p:cNvPr id="10" name="標題 1">
                <a:extLst>
                  <a:ext uri="{FF2B5EF4-FFF2-40B4-BE49-F238E27FC236}">
                    <a16:creationId xmlns:a16="http://schemas.microsoft.com/office/drawing/2014/main" id="{717CA446-CB43-45D0-B4C9-2048BBC2D4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52692" y="6385925"/>
                <a:ext cx="8867340" cy="562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91440" numCol="1" anchor="b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 sz="4000" b="0" kern="1200" cap="none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kumimoji="0" lang="en-US" altLang="zh-TW" sz="2400" b="1" dirty="0">
                    <a:solidFill>
                      <a:srgbClr val="008000"/>
                    </a:solidFill>
                    <a:ea typeface="新細明體" pitchFamily="18" charset="-120"/>
                    <a:cs typeface="+mn-cs"/>
                  </a:rPr>
                  <a:t>1. Click the TSA parameter file.</a:t>
                </a:r>
              </a:p>
            </p:txBody>
          </p:sp>
        </p:grpSp>
      </p:grpSp>
      <p:sp>
        <p:nvSpPr>
          <p:cNvPr id="11" name="標題 1">
            <a:extLst>
              <a:ext uri="{FF2B5EF4-FFF2-40B4-BE49-F238E27FC236}">
                <a16:creationId xmlns:a16="http://schemas.microsoft.com/office/drawing/2014/main" id="{AECF63FD-0557-483F-82C8-A55EEA0EC218}"/>
              </a:ext>
            </a:extLst>
          </p:cNvPr>
          <p:cNvSpPr txBox="1">
            <a:spLocks/>
          </p:cNvSpPr>
          <p:nvPr/>
        </p:nvSpPr>
        <p:spPr bwMode="auto">
          <a:xfrm>
            <a:off x="3296547" y="1169655"/>
            <a:ext cx="7772400" cy="6553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en-US" altLang="zh-TW" sz="2400" kern="0" dirty="0">
                <a:solidFill>
                  <a:schemeClr val="tx1"/>
                </a:solidFill>
                <a:effectLst/>
                <a:ea typeface="新細明體" pitchFamily="18" charset="-120"/>
              </a:rPr>
              <a:t>CDS &gt; Incoming Message &gt; Message List</a:t>
            </a:r>
            <a:endParaRPr lang="zh-TW" altLang="en-US" sz="2400" kern="0" dirty="0">
              <a:solidFill>
                <a:schemeClr val="tx1"/>
              </a:solidFill>
              <a:effectLst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2476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22" y="175332"/>
            <a:ext cx="9550400" cy="762000"/>
          </a:xfrm>
        </p:spPr>
        <p:txBody>
          <a:bodyPr/>
          <a:lstStyle/>
          <a:p>
            <a:r>
              <a:rPr lang="en-US" dirty="0"/>
              <a:t>Decrypt TSA Parameter at CDS module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151906F-3DFD-4A8E-BFA8-FAB73528B921}"/>
              </a:ext>
            </a:extLst>
          </p:cNvPr>
          <p:cNvGrpSpPr/>
          <p:nvPr/>
        </p:nvGrpSpPr>
        <p:grpSpPr>
          <a:xfrm>
            <a:off x="5387300" y="1589314"/>
            <a:ext cx="6024157" cy="4390036"/>
            <a:chOff x="5474720" y="2198000"/>
            <a:chExt cx="6024157" cy="4390036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9C26462A-C00C-4E4E-B3FA-5B908434C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4720" y="2198000"/>
              <a:ext cx="5791200" cy="2571750"/>
            </a:xfrm>
            <a:prstGeom prst="rect">
              <a:avLst/>
            </a:prstGeom>
          </p:spPr>
        </p:pic>
        <p:sp>
          <p:nvSpPr>
            <p:cNvPr id="14" name="矩形 8">
              <a:extLst>
                <a:ext uri="{FF2B5EF4-FFF2-40B4-BE49-F238E27FC236}">
                  <a16:creationId xmlns:a16="http://schemas.microsoft.com/office/drawing/2014/main" id="{060FF48C-E3DF-4B4E-B969-56EAF89C557F}"/>
                </a:ext>
              </a:extLst>
            </p:cNvPr>
            <p:cNvSpPr/>
            <p:nvPr/>
          </p:nvSpPr>
          <p:spPr>
            <a:xfrm>
              <a:off x="5576835" y="3026769"/>
              <a:ext cx="998206" cy="478928"/>
            </a:xfrm>
            <a:prstGeom prst="rect">
              <a:avLst/>
            </a:prstGeom>
            <a:noFill/>
            <a:ln w="6032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D95FDDC7-F0BA-4956-9E77-19D3EBB5F0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33876" y="3589822"/>
              <a:ext cx="1475958" cy="22129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38E916C9-218A-4C24-B99B-2324A75626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40817" y="5633382"/>
              <a:ext cx="4758060" cy="9546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2400" b="1" dirty="0">
                  <a:solidFill>
                    <a:srgbClr val="008000"/>
                  </a:solidFill>
                  <a:ea typeface="新細明體" pitchFamily="18" charset="-120"/>
                  <a:cs typeface="+mn-cs"/>
                </a:rPr>
                <a:t>3. Input “School Key”.</a:t>
              </a:r>
            </a:p>
            <a:p>
              <a:pPr eaLnBrk="1" hangingPunct="1">
                <a:defRPr/>
              </a:pPr>
              <a:r>
                <a:rPr lang="en-US" altLang="zh-TW" sz="2400" b="1" dirty="0">
                  <a:solidFill>
                    <a:srgbClr val="008000"/>
                  </a:solidFill>
                  <a:ea typeface="新細明體" pitchFamily="18" charset="-120"/>
                  <a:cs typeface="+mn-cs"/>
                </a:rPr>
                <a:t>Then press “Open” button.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05B5A0F1-690E-4A61-B611-7D3095F04988}"/>
              </a:ext>
            </a:extLst>
          </p:cNvPr>
          <p:cNvGrpSpPr/>
          <p:nvPr/>
        </p:nvGrpSpPr>
        <p:grpSpPr>
          <a:xfrm>
            <a:off x="717857" y="1603670"/>
            <a:ext cx="5018572" cy="4375680"/>
            <a:chOff x="571647" y="2175633"/>
            <a:chExt cx="5018572" cy="437568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7AC5799F-1E2A-43D7-AEEF-D7281D437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647" y="2175633"/>
              <a:ext cx="4268314" cy="3766979"/>
            </a:xfrm>
            <a:prstGeom prst="rect">
              <a:avLst/>
            </a:prstGeom>
          </p:spPr>
        </p:pic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6F71E8CF-3CEF-4DEC-A0BE-F0CDE6DB6A35}"/>
                </a:ext>
              </a:extLst>
            </p:cNvPr>
            <p:cNvGrpSpPr/>
            <p:nvPr/>
          </p:nvGrpSpPr>
          <p:grpSpPr>
            <a:xfrm>
              <a:off x="634333" y="2890632"/>
              <a:ext cx="2217466" cy="3261872"/>
              <a:chOff x="634333" y="2890632"/>
              <a:chExt cx="2217466" cy="3261872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E44D92C8-C24C-48C7-B2B5-250B05A9FBBF}"/>
                  </a:ext>
                </a:extLst>
              </p:cNvPr>
              <p:cNvSpPr/>
              <p:nvPr/>
            </p:nvSpPr>
            <p:spPr>
              <a:xfrm>
                <a:off x="634333" y="2890632"/>
                <a:ext cx="723551" cy="396605"/>
              </a:xfrm>
              <a:prstGeom prst="rect">
                <a:avLst/>
              </a:prstGeom>
              <a:noFill/>
              <a:ln w="60325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cxnSp>
            <p:nvCxnSpPr>
              <p:cNvPr id="18" name="直線單箭頭接點 17">
                <a:extLst>
                  <a:ext uri="{FF2B5EF4-FFF2-40B4-BE49-F238E27FC236}">
                    <a16:creationId xmlns:a16="http://schemas.microsoft.com/office/drawing/2014/main" id="{FA71BC6A-551F-49D4-B12D-BB11D4DF9B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81672" y="3287237"/>
                <a:ext cx="1670127" cy="286526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標題 1">
              <a:extLst>
                <a:ext uri="{FF2B5EF4-FFF2-40B4-BE49-F238E27FC236}">
                  <a16:creationId xmlns:a16="http://schemas.microsoft.com/office/drawing/2014/main" id="{2D3F6362-9BAE-4BF2-9016-7BD6B2460F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9282" y="5842148"/>
              <a:ext cx="3850937" cy="7091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400" b="1" dirty="0">
                  <a:solidFill>
                    <a:srgbClr val="008000"/>
                  </a:solidFill>
                  <a:ea typeface="新細明體" pitchFamily="18" charset="-120"/>
                  <a:cs typeface="+mn-cs"/>
                </a:rPr>
                <a:t>2. Press “Open” button.</a:t>
              </a:r>
              <a:endParaRPr kumimoji="0" lang="zh-TW" altLang="en-US" sz="2400" b="1" dirty="0">
                <a:solidFill>
                  <a:srgbClr val="008000"/>
                </a:solidFill>
                <a:ea typeface="新細明體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2421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Decrypt TSA Parameter at CDS module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FFF7D536-6EA1-4238-8EBC-49B6E3B3E94F}"/>
              </a:ext>
            </a:extLst>
          </p:cNvPr>
          <p:cNvSpPr txBox="1">
            <a:spLocks/>
          </p:cNvSpPr>
          <p:nvPr/>
        </p:nvSpPr>
        <p:spPr bwMode="auto">
          <a:xfrm>
            <a:off x="3794900" y="5824340"/>
            <a:ext cx="5247194" cy="51426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8000"/>
                </a:solidFill>
                <a:ea typeface="新細明體" pitchFamily="18" charset="-120"/>
              </a:rPr>
              <a:t>4. Message is decrypted.</a:t>
            </a:r>
            <a:endParaRPr lang="en-US" altLang="zh-TW" sz="2400" b="1" dirty="0">
              <a:solidFill>
                <a:srgbClr val="008000"/>
              </a:solidFill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76427D3-CD2F-4B61-8392-9401C8F65CD8}"/>
              </a:ext>
            </a:extLst>
          </p:cNvPr>
          <p:cNvGrpSpPr/>
          <p:nvPr/>
        </p:nvGrpSpPr>
        <p:grpSpPr>
          <a:xfrm>
            <a:off x="2512506" y="1374772"/>
            <a:ext cx="6961694" cy="4108455"/>
            <a:chOff x="2741106" y="2122273"/>
            <a:chExt cx="6491358" cy="407932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EE4C432-344C-4262-ABD7-3A58A1EAC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1106" y="2122273"/>
              <a:ext cx="6491358" cy="407932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0" name="矩形 8">
              <a:extLst>
                <a:ext uri="{FF2B5EF4-FFF2-40B4-BE49-F238E27FC236}">
                  <a16:creationId xmlns:a16="http://schemas.microsoft.com/office/drawing/2014/main" id="{8DD3182B-0482-4F06-88FF-DBC4093F14CA}"/>
                </a:ext>
              </a:extLst>
            </p:cNvPr>
            <p:cNvSpPr/>
            <p:nvPr/>
          </p:nvSpPr>
          <p:spPr>
            <a:xfrm>
              <a:off x="3035736" y="5765594"/>
              <a:ext cx="901124" cy="436008"/>
            </a:xfrm>
            <a:prstGeom prst="rect">
              <a:avLst/>
            </a:prstGeom>
            <a:noFill/>
            <a:ln w="60325" cmpd="sng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9968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49143</TotalTime>
  <Words>1111</Words>
  <Application>Microsoft Office PowerPoint</Application>
  <PresentationFormat>寬螢幕</PresentationFormat>
  <Paragraphs>204</Paragraphs>
  <Slides>40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1" baseType="lpstr">
      <vt:lpstr>MS PGothic</vt:lpstr>
      <vt:lpstr>微軟正黑體</vt:lpstr>
      <vt:lpstr>新細明體</vt:lpstr>
      <vt:lpstr>Arial</vt:lpstr>
      <vt:lpstr>Bodoni MT Black</vt:lpstr>
      <vt:lpstr>Calibri</vt:lpstr>
      <vt:lpstr>Cooper Black</vt:lpstr>
      <vt:lpstr>Tahoma</vt:lpstr>
      <vt:lpstr>Trebuchet MS</vt:lpstr>
      <vt:lpstr>Wingdings</vt:lpstr>
      <vt:lpstr>佈景主題1</vt:lpstr>
      <vt:lpstr>CloudSAMS</vt:lpstr>
      <vt:lpstr>HKEAA Module Structure </vt:lpstr>
      <vt:lpstr>Data Transmission between CloudSAMS and BCA System </vt:lpstr>
      <vt:lpstr>Overview of Workflow</vt:lpstr>
      <vt:lpstr>Overview of Workflow</vt:lpstr>
      <vt:lpstr>PowerPoint 簡報</vt:lpstr>
      <vt:lpstr>Decrypt TSA Parameter at CDS module</vt:lpstr>
      <vt:lpstr>Decrypt TSA Parameter at CDS module</vt:lpstr>
      <vt:lpstr>Decrypt TSA Parameter at CDS module</vt:lpstr>
      <vt:lpstr>PowerPoint 簡報</vt:lpstr>
      <vt:lpstr>Import the decrypted parameter</vt:lpstr>
      <vt:lpstr>Import the decrypted parameter</vt:lpstr>
      <vt:lpstr>Import Parameter File</vt:lpstr>
      <vt:lpstr>PowerPoint 簡報</vt:lpstr>
      <vt:lpstr>Maintain Student Data</vt:lpstr>
      <vt:lpstr>Maintain Student Data</vt:lpstr>
      <vt:lpstr>Maintain Student Data</vt:lpstr>
      <vt:lpstr>Maintain Student Data</vt:lpstr>
      <vt:lpstr>Maintain Student Data: Reminder (1)</vt:lpstr>
      <vt:lpstr>Maintain Student Data: Reminder (2)</vt:lpstr>
      <vt:lpstr>Maintain Student Data:  How to change Class/Group by batch</vt:lpstr>
      <vt:lpstr>PowerPoint 簡報</vt:lpstr>
      <vt:lpstr>Prepare Outgoing Data</vt:lpstr>
      <vt:lpstr>Prepare Outgoing Data</vt:lpstr>
      <vt:lpstr>Prepare Outgoing Data</vt:lpstr>
      <vt:lpstr>Prepare Outgoing Data</vt:lpstr>
      <vt:lpstr>Prepare Outgoing Data</vt:lpstr>
      <vt:lpstr>Prepare Outgoing Data</vt:lpstr>
      <vt:lpstr>Prepare Outgoing Data</vt:lpstr>
      <vt:lpstr>Prepare Outgoing Data</vt:lpstr>
      <vt:lpstr>Confirmed Outgoing Data</vt:lpstr>
      <vt:lpstr>PowerPoint 簡報</vt:lpstr>
      <vt:lpstr>View and Send Outgoing Message</vt:lpstr>
      <vt:lpstr>View and Send Outgoing Message</vt:lpstr>
      <vt:lpstr>Send Outgoing Message</vt:lpstr>
      <vt:lpstr>PowerPoint 簡報</vt:lpstr>
      <vt:lpstr>TSA Report</vt:lpstr>
      <vt:lpstr>TSA Report</vt:lpstr>
      <vt:lpstr>Report Sample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網上校管系統 系統保安及常規保安措施簡介會</dc:title>
  <dc:creator>Ricardo Yu</dc:creator>
  <cp:lastModifiedBy>SO, Pui-shan Kennis</cp:lastModifiedBy>
  <cp:revision>653</cp:revision>
  <cp:lastPrinted>2024-09-05T06:08:10Z</cp:lastPrinted>
  <dcterms:created xsi:type="dcterms:W3CDTF">2018-05-11T03:19:46Z</dcterms:created>
  <dcterms:modified xsi:type="dcterms:W3CDTF">2025-01-06T04:40:52Z</dcterms:modified>
</cp:coreProperties>
</file>